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7" r:id="rId4"/>
    <p:sldId id="268" r:id="rId5"/>
    <p:sldId id="269" r:id="rId6"/>
    <p:sldId id="275" r:id="rId7"/>
    <p:sldId id="277" r:id="rId8"/>
    <p:sldId id="273" r:id="rId9"/>
    <p:sldId id="280" r:id="rId10"/>
    <p:sldId id="278" r:id="rId11"/>
    <p:sldId id="279" r:id="rId12"/>
    <p:sldId id="28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3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05000" y="0"/>
            <a:ext cx="3038475" cy="76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HANDOUT</a:t>
            </a:r>
          </a:p>
          <a:p>
            <a:pPr algn="ctr"/>
            <a:r>
              <a:rPr lang="en-US" sz="1100" dirty="0" smtClean="0"/>
              <a:t>September 9, 2014</a:t>
            </a:r>
          </a:p>
          <a:p>
            <a:pPr algn="ctr"/>
            <a:r>
              <a:rPr lang="en-US" sz="1100" dirty="0" smtClean="0"/>
              <a:t>Columbia River Gorge Commission  Meeting</a:t>
            </a:r>
          </a:p>
          <a:p>
            <a:pPr algn="ctr">
              <a:lnSpc>
                <a:spcPct val="90000"/>
              </a:lnSpc>
            </a:pPr>
            <a:r>
              <a:rPr lang="en-US" sz="1100" dirty="0" smtClean="0"/>
              <a:t>Oregon DEQ and Southwest Clean Air Agency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7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AB1086-D61C-4A41-89A6-1DB30E429299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720114-1335-4F95-86A8-D53DC7DAB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6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0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0114-1335-4F95-86A8-D53DC7DABF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324600"/>
            <a:ext cx="609600" cy="365125"/>
          </a:xfrm>
        </p:spPr>
        <p:txBody>
          <a:bodyPr/>
          <a:lstStyle>
            <a:lvl1pPr>
              <a:defRPr sz="1600" b="0"/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001000" cy="838199"/>
          </a:xfrm>
          <a:solidFill>
            <a:srgbClr val="439777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Columbia River Gorge Commission Meeting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524000"/>
            <a:ext cx="7315200" cy="4419600"/>
          </a:xfrm>
        </p:spPr>
        <p:txBody>
          <a:bodyPr>
            <a:normAutofit fontScale="77500" lnSpcReduction="20000"/>
          </a:bodyPr>
          <a:lstStyle/>
          <a:p>
            <a:pPr marL="115888" algn="l">
              <a:lnSpc>
                <a:spcPct val="110000"/>
              </a:lnSpc>
            </a:pPr>
            <a:r>
              <a:rPr lang="en-US" sz="3900" b="1" dirty="0" smtClean="0">
                <a:solidFill>
                  <a:schemeClr val="tx2"/>
                </a:solidFill>
                <a:cs typeface="Arial" pitchFamily="34" charset="0"/>
              </a:rPr>
              <a:t>Air Quality Update on Columbia River Gorge from Oregon DEQ and Washington SWCAA</a:t>
            </a:r>
          </a:p>
          <a:p>
            <a:pPr algn="r"/>
            <a:endParaRPr lang="en-US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n-US" sz="17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chemeClr val="tx2"/>
                </a:solidFill>
                <a:cs typeface="Arial" pitchFamily="34" charset="0"/>
              </a:rPr>
              <a:t>September 9, 2014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chemeClr val="tx2"/>
                </a:solidFill>
                <a:cs typeface="Arial" pitchFamily="34" charset="0"/>
              </a:rPr>
              <a:t>Cascade Locks OR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b="1" dirty="0" smtClean="0">
                <a:solidFill>
                  <a:schemeClr val="tx2"/>
                </a:solidFill>
                <a:cs typeface="Arial" pitchFamily="34" charset="0"/>
              </a:rPr>
              <a:t>Pavilion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2296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Dick Pedersen, Director  |  Oregon Department of Environmental Quality      Uri Papish, Director  |  Southwest Clean Air Agency 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pic>
        <p:nvPicPr>
          <p:cNvPr id="6" name="Picture 5" descr="Gorge pic2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68907"/>
            <a:ext cx="5181600" cy="32222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11" descr="Gorgenitrate.jpg"/>
          <p:cNvPicPr>
            <a:picLocks noChangeAspect="1"/>
          </p:cNvPicPr>
          <p:nvPr/>
        </p:nvPicPr>
        <p:blipFill>
          <a:blip r:embed="rId4" cstate="print">
            <a:lum bright="-5000"/>
          </a:blip>
          <a:stretch>
            <a:fillRect/>
          </a:stretch>
        </p:blipFill>
        <p:spPr>
          <a:xfrm>
            <a:off x="228600" y="2766332"/>
            <a:ext cx="4351280" cy="3019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GorgeSulfate.jpg"/>
          <p:cNvPicPr>
            <a:picLocks noChangeAspect="1"/>
          </p:cNvPicPr>
          <p:nvPr/>
        </p:nvPicPr>
        <p:blipFill>
          <a:blip r:embed="rId5" cstate="print">
            <a:lum bright="-5000"/>
          </a:blip>
          <a:stretch>
            <a:fillRect/>
          </a:stretch>
        </p:blipFill>
        <p:spPr>
          <a:xfrm>
            <a:off x="4572000" y="2766332"/>
            <a:ext cx="4343400" cy="3024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3930" y="1447800"/>
            <a:ext cx="62744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cs typeface="Arial" pitchFamily="34" charset="0"/>
              </a:rPr>
              <a:t>Gorge pollutant trends 2003-2012</a:t>
            </a: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Nitrate and Sulfate impacts decreasing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538" y="1421249"/>
            <a:ext cx="76771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cs typeface="Arial" pitchFamily="34" charset="0"/>
              </a:rPr>
              <a:t>Gorge visibility trends 2003-2013</a:t>
            </a:r>
          </a:p>
          <a:p>
            <a:pPr algn="ctr"/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Haziest and Clearest days – a slight improvement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Gorgehazedata1.jpg"/>
          <p:cNvPicPr>
            <a:picLocks noChangeAspect="1"/>
          </p:cNvPicPr>
          <p:nvPr/>
        </p:nvPicPr>
        <p:blipFill>
          <a:blip r:embed="rId4" cstate="print">
            <a:lum bright="-7000"/>
          </a:blip>
          <a:srcRect t="291"/>
          <a:stretch>
            <a:fillRect/>
          </a:stretch>
        </p:blipFill>
        <p:spPr>
          <a:xfrm>
            <a:off x="1219200" y="2677862"/>
            <a:ext cx="6743469" cy="3722938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400" y="1600200"/>
            <a:ext cx="8458200" cy="45858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November Commission meeting</a:t>
            </a:r>
            <a:endParaRPr lang="en-US" sz="2800" b="1" i="1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90600" y="2286000"/>
            <a:ext cx="74676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DEQ/SWCAA to provide more information on: </a:t>
            </a:r>
          </a:p>
          <a:p>
            <a:pPr marL="682625" lvl="1" indent="-2778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Findings from the 2011 Gorge Air Study.</a:t>
            </a:r>
          </a:p>
          <a:p>
            <a:pPr marL="682625" lvl="1" indent="-2778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Background on regional haze program and visibility trends in the Gorge.</a:t>
            </a:r>
          </a:p>
          <a:p>
            <a:pPr marL="682625" lvl="1" indent="-2778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Estimated visibility improvement from PGE Boardman and Centralia plant.</a:t>
            </a:r>
          </a:p>
          <a:p>
            <a:pPr marL="682625" lvl="1" indent="-2778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Preview of 2015 regional haze progress report and 2018 plan revision.</a:t>
            </a:r>
          </a:p>
          <a:p>
            <a:pPr marL="682625" lvl="1" indent="-277813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itchFamily="2" charset="2"/>
              <a:buChar char="§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723442"/>
            <a:ext cx="6934200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452438" algn="ctr">
              <a:spcBef>
                <a:spcPts val="1800"/>
              </a:spcBef>
              <a:buSzPct val="90000"/>
              <a:defRPr/>
            </a:pPr>
            <a:r>
              <a:rPr lang="en-US" sz="3200" b="1" i="1" dirty="0" smtClean="0">
                <a:cs typeface="Arial" pitchFamily="34" charset="0"/>
              </a:rPr>
              <a:t>Overview</a:t>
            </a:r>
          </a:p>
          <a:p>
            <a:pPr marL="625475" lvl="0" indent="-452438">
              <a:spcBef>
                <a:spcPts val="1800"/>
              </a:spcBef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Collaboration and partnership between air agencies and US Forest Service.</a:t>
            </a:r>
          </a:p>
          <a:p>
            <a:pPr marL="625475" lvl="0" indent="-452438">
              <a:spcBef>
                <a:spcPts val="1800"/>
              </a:spcBef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Past Gorge Air Quality Study conducted by DEQ &amp; SWCAA. </a:t>
            </a:r>
          </a:p>
          <a:p>
            <a:pPr marL="625475" lvl="0" indent="-452438">
              <a:spcBef>
                <a:spcPts val="1800"/>
              </a:spcBef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haze plans and upcoming work.</a:t>
            </a:r>
          </a:p>
          <a:p>
            <a:pPr marL="625475" indent="-452438">
              <a:spcBef>
                <a:spcPts val="1800"/>
              </a:spcBef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Highlight of current air quality trends. </a:t>
            </a:r>
          </a:p>
          <a:p>
            <a:pPr marL="625475" indent="-452438">
              <a:spcBef>
                <a:spcPts val="1800"/>
              </a:spcBef>
              <a:buSzPct val="90000"/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details to come in November.</a:t>
            </a:r>
          </a:p>
          <a:p>
            <a:pPr marL="346075" lvl="0" indent="-346075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457200"/>
            <a:ext cx="6934200" cy="1219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DEQ and SWCAA Update to Columbia Gorge Commission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78486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87438" indent="-10874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2004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Start of work.  Comprehensive study on sources causing air pollution in Gorge and strategies to improve visibility.</a:t>
            </a:r>
          </a:p>
          <a:p>
            <a:pPr marL="1087438" indent="-10874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2007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DEQ &amp; SWCAA host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Gorge Science Day</a:t>
            </a:r>
          </a:p>
          <a:p>
            <a:pPr marL="1087438" indent="-10874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2008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DEQ &amp; SWCAA host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Gorge Policy Day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087438" indent="-1087438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2011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	Both agencies present final report to Gorge Commission:</a:t>
            </a:r>
          </a:p>
          <a:p>
            <a:pPr marL="1319213" lvl="1" indent="-231775">
              <a:lnSpc>
                <a:spcPct val="95000"/>
              </a:lnSpc>
              <a:spcBef>
                <a:spcPts val="3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most comprehensive air quality study ever done for any area in Oregon.</a:t>
            </a:r>
          </a:p>
          <a:p>
            <a:pPr marL="1319213" lvl="1" indent="-231775">
              <a:lnSpc>
                <a:spcPct val="95000"/>
              </a:lnSpc>
              <a:spcBef>
                <a:spcPts val="300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contained recommendations to Commission for improving Gorge visibility.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43000" y="2362200"/>
            <a:ext cx="762000" cy="3962400"/>
          </a:xfrm>
          <a:prstGeom prst="rect">
            <a:avLst/>
          </a:prstGeom>
          <a:solidFill>
            <a:schemeClr val="bg1">
              <a:lumMod val="50000"/>
              <a:alpha val="1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DEQ and SWCAA Update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524000"/>
            <a:ext cx="6746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95000"/>
              <a:buFont typeface="Wingdings" pitchFamily="2" charset="2"/>
              <a:buChar char="ü"/>
            </a:pPr>
            <a:r>
              <a:rPr lang="en-US" sz="3200" b="1" i="1" dirty="0" smtClean="0"/>
              <a:t>  2011 Gorge Air Study and Strategy  </a:t>
            </a:r>
            <a:endParaRPr lang="en-US" sz="3200" b="1" i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90600" y="2362200"/>
            <a:ext cx="75438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925" indent="-288925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Sources causing air pollution are both local and distant. </a:t>
            </a:r>
          </a:p>
          <a:p>
            <a:pPr marL="288925" indent="-288925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Air quality is good, standards being met - haze levels not getting worse in spite of regional growth pressures. </a:t>
            </a:r>
          </a:p>
          <a:p>
            <a:pPr marL="288925" indent="-288925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Slight improving trend in Gorge visibility expected. </a:t>
            </a:r>
          </a:p>
          <a:p>
            <a:pPr marL="288925" indent="-288925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Gorge benefits from numerous regional AQ strategies, such as clean engine and fuel standards, and regional haze programs in OR and WA.</a:t>
            </a:r>
          </a:p>
          <a:p>
            <a:pPr marL="288925" indent="-288925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PGE Boardman coal-fired power plant largest individual contributor to haze pollution in Gorge. 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52885" y="1695172"/>
            <a:ext cx="7124066" cy="514628"/>
          </a:xfrm>
          <a:prstGeom prst="rect">
            <a:avLst/>
          </a:prstGeom>
          <a:noFill/>
          <a:ln w="6350">
            <a:noFill/>
          </a:ln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3200" b="1" i="1" dirty="0" smtClean="0"/>
              <a:t>Key Findings from 2011 Gorge AQ Report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66800" y="1618972"/>
            <a:ext cx="6934199" cy="514628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3200" b="1" i="1" dirty="0" smtClean="0"/>
              <a:t>Commitments and Recommendations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14400" y="2362200"/>
            <a:ext cx="74676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Both agencies will continue to track air quality and visibility trends. 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Visibility improvement most effectively achieved through the Regional Haze Program.  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goal should be for “continued improvement”.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DEQ will update Gorge Commission on regional haze work.</a:t>
            </a:r>
          </a:p>
          <a:p>
            <a:pPr marL="288925" indent="-28892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If tracking shows haze levels increasing, commitment to evaluate and consult with Gorge Commission.</a:t>
            </a: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lu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63" y="2971800"/>
            <a:ext cx="4139637" cy="2743200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772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 smtClean="0">
                <a:cs typeface="Arial" pitchFamily="34" charset="0"/>
              </a:rPr>
              <a:t>What is Regional Haze?</a:t>
            </a:r>
          </a:p>
        </p:txBody>
      </p:sp>
      <p:sp>
        <p:nvSpPr>
          <p:cNvPr id="81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914400"/>
          </a:xfrm>
        </p:spPr>
        <p:txBody>
          <a:bodyPr lIns="90488" tIns="44450" rIns="90488" bIns="44450">
            <a:normAutofit/>
          </a:bodyPr>
          <a:lstStyle/>
          <a:p>
            <a:pPr marL="741363" indent="0">
              <a:buClr>
                <a:srgbClr val="FF0000"/>
              </a:buClr>
              <a:buSzPct val="130000"/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Air pollution from many sources that travels long distances into scenic areas and affects visibility.</a:t>
            </a:r>
          </a:p>
        </p:txBody>
      </p:sp>
      <p:pic>
        <p:nvPicPr>
          <p:cNvPr id="8" name="Picture 7" descr="ColumbiaGorgepoor2+.jpg"/>
          <p:cNvPicPr>
            <a:picLocks noChangeAspect="1"/>
          </p:cNvPicPr>
          <p:nvPr/>
        </p:nvPicPr>
        <p:blipFill>
          <a:blip r:embed="rId3" cstate="print">
            <a:lum bright="-4000" contrast="37000"/>
          </a:blip>
          <a:stretch>
            <a:fillRect/>
          </a:stretch>
        </p:blipFill>
        <p:spPr>
          <a:xfrm>
            <a:off x="4648200" y="2971800"/>
            <a:ext cx="4132016" cy="2743200"/>
          </a:xfrm>
          <a:prstGeom prst="rect">
            <a:avLst/>
          </a:prstGeom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DEQ and SWCAA Update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124200"/>
            <a:ext cx="3567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Good visibility = over 100 miles</a:t>
            </a:r>
            <a:endParaRPr lang="en-US" sz="20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3124200"/>
            <a:ext cx="3150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Poor visibility = under 25 mi</a:t>
            </a:r>
            <a:endParaRPr lang="en-US" sz="20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5755957"/>
            <a:ext cx="5265416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Visibility in the Columbia River Gorge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Logo Color Regular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Slide Number Placeholder 1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 smtClean="0">
                <a:latin typeface="+mn-lt"/>
                <a:cs typeface="Arial" pitchFamily="34" charset="0"/>
              </a:rPr>
              <a:t>Oregon and Washington haze plans</a:t>
            </a:r>
          </a:p>
        </p:txBody>
      </p:sp>
      <p:sp>
        <p:nvSpPr>
          <p:cNvPr id="81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4495800"/>
          </a:xfrm>
        </p:spPr>
        <p:txBody>
          <a:bodyPr lIns="90488" tIns="44450" rIns="90488" bIns="44450">
            <a:noAutofit/>
          </a:bodyPr>
          <a:lstStyle/>
          <a:p>
            <a:pPr marL="631825" indent="-285750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Plans adopted in 2010 to meet federal Regional Haze Rule to improve Class I area visibility.  </a:t>
            </a:r>
          </a:p>
          <a:p>
            <a:pPr marL="1031875" lvl="1">
              <a:spcBef>
                <a:spcPts val="1200"/>
              </a:spcBef>
              <a:buClr>
                <a:srgbClr val="0000FF"/>
              </a:buClr>
              <a:buSzPct val="91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Gorge not Class I area, but will benefit being close to Mt. Hood &amp; Mt. Adams Class I areas.</a:t>
            </a:r>
          </a:p>
          <a:p>
            <a:pPr marL="631825" indent="-285750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Plans will result in significant visibility benefit to Gorge:</a:t>
            </a:r>
          </a:p>
          <a:p>
            <a:pPr marL="1031875" lvl="1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Closure of PGE Boardman coal plant in 2020.</a:t>
            </a:r>
          </a:p>
          <a:p>
            <a:pPr marL="1031875" lvl="1">
              <a:spcBef>
                <a:spcPts val="1200"/>
              </a:spcBef>
              <a:buClr>
                <a:srgbClr val="0000FF"/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Closure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TransAlta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Centralia coal plant – one unit in 2020, one in 2025. </a:t>
            </a:r>
          </a:p>
          <a:p>
            <a:pPr marL="631825">
              <a:spcBef>
                <a:spcPts val="1200"/>
              </a:spcBef>
              <a:buClr>
                <a:srgbClr val="FF0000"/>
              </a:buClr>
              <a:buSzPct val="12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Progress reports due in 2015 – major plan revisions in 2018, with new long-term strategies for improving haze.</a:t>
            </a:r>
          </a:p>
          <a:p>
            <a:pPr marL="631825" indent="-285750"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631825" indent="-285750">
              <a:buClr>
                <a:srgbClr val="FF0000"/>
              </a:buClr>
              <a:buSzPct val="120000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6800" y="457200"/>
            <a:ext cx="6934200" cy="838200"/>
          </a:xfrm>
          <a:prstGeom prst="rect">
            <a:avLst/>
          </a:prstGeom>
          <a:solidFill>
            <a:srgbClr val="439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DEQ and SWCAA Update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Picture 5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Slide Number Placeholder 15"/>
          <p:cNvSpPr txBox="1">
            <a:spLocks/>
          </p:cNvSpPr>
          <p:nvPr/>
        </p:nvSpPr>
        <p:spPr>
          <a:xfrm>
            <a:off x="762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9E361-6CC3-4B93-8D02-0CA41470506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2357735"/>
            <a:ext cx="7914213" cy="3639313"/>
            <a:chOff x="632728" y="1564243"/>
            <a:chExt cx="7914213" cy="3639313"/>
          </a:xfrm>
          <a:effectLst/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bright="-1000" contrast="14000"/>
            </a:blip>
            <a:srcRect l="39000" t="39375" r="2250" b="30000"/>
            <a:stretch>
              <a:fillRect/>
            </a:stretch>
          </p:blipFill>
          <p:spPr bwMode="auto">
            <a:xfrm>
              <a:off x="632728" y="1644908"/>
              <a:ext cx="7914213" cy="3558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2895600" y="3158127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56341" y="2624727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6109" y="2483108"/>
              <a:ext cx="161621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/>
                <a:t>Mt Zion site</a:t>
              </a:r>
            </a:p>
            <a:p>
              <a:pPr algn="ctr"/>
              <a:r>
                <a:rPr lang="en-US" sz="2000" b="1" dirty="0" smtClean="0"/>
                <a:t>(closed 2009)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2819" y="2243727"/>
              <a:ext cx="157850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/>
                <a:t>Wishram site</a:t>
              </a:r>
              <a:endParaRPr lang="en-US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75728" y="1564243"/>
              <a:ext cx="566308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i="1" dirty="0" smtClean="0">
                  <a:solidFill>
                    <a:srgbClr val="0000FF"/>
                  </a:solidFill>
                </a:rPr>
                <a:t>Columbia River Gorge National Scenic Area</a:t>
              </a:r>
              <a:endParaRPr lang="en-US" sz="24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76400" y="1600200"/>
            <a:ext cx="5715000" cy="514628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3200" b="1" i="1" dirty="0" smtClean="0">
                <a:latin typeface="+mj-lt"/>
                <a:cs typeface="Arial" pitchFamily="34" charset="0"/>
              </a:rPr>
              <a:t>Gorge visibility monitoring map</a:t>
            </a:r>
            <a:endParaRPr lang="en-US" sz="3200" b="1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2795" y="3733800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oor Richard" pitchFamily="18" charset="0"/>
              </a:rPr>
              <a:t>OREGON</a:t>
            </a:r>
            <a:endParaRPr lang="en-US" sz="1400" dirty="0">
              <a:latin typeface="Poor Richar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29718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oor Richard" pitchFamily="18" charset="0"/>
              </a:rPr>
              <a:t>WASHINGTON</a:t>
            </a:r>
            <a:endParaRPr lang="en-US" sz="1400" dirty="0">
              <a:latin typeface="Poor Richard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05400" y="556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86210" y="4953000"/>
            <a:ext cx="2014590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Mt. Hood Class I Area</a:t>
            </a:r>
          </a:p>
          <a:p>
            <a:pPr algn="ctr"/>
            <a:r>
              <a:rPr lang="en-US" sz="1600" b="1" dirty="0" smtClean="0"/>
              <a:t>monitoring site</a:t>
            </a:r>
            <a:endParaRPr lang="en-US" sz="1600" b="1" dirty="0"/>
          </a:p>
        </p:txBody>
      </p:sp>
      <p:sp>
        <p:nvSpPr>
          <p:cNvPr id="28" name="Oval 27"/>
          <p:cNvSpPr/>
          <p:nvPr/>
        </p:nvSpPr>
        <p:spPr>
          <a:xfrm>
            <a:off x="6781800" y="2667000"/>
            <a:ext cx="1524000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19800" y="3124200"/>
            <a:ext cx="685800" cy="15240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09800" y="914400"/>
            <a:ext cx="43434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990600"/>
            <a:ext cx="43434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838200"/>
          </a:xfrm>
          <a:solidFill>
            <a:srgbClr val="439777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Arial" pitchFamily="34" charset="0"/>
              </a:rPr>
              <a:t>DEQ and SWCAA Update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2" name="Picture 31" descr="Wishramview+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6908800" cy="5181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800" y="1600201"/>
            <a:ext cx="6019800" cy="100950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View from Wishram monitor site</a:t>
            </a:r>
          </a:p>
          <a:p>
            <a:pPr lvl="0" algn="ctr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SzPct val="120000"/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Looking southwest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2433" y="2743200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Mt. Hood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4077" y="335280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Dalles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3733800"/>
            <a:ext cx="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3124200"/>
            <a:ext cx="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517</Words>
  <Application>Microsoft Office PowerPoint</Application>
  <PresentationFormat>On-screen Show (4:3)</PresentationFormat>
  <Paragraphs>106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Poor Richard</vt:lpstr>
      <vt:lpstr>Wingdings</vt:lpstr>
      <vt:lpstr>Office Theme</vt:lpstr>
      <vt:lpstr>Columbia River Gorge Commission Meeting</vt:lpstr>
      <vt:lpstr>PowerPoint Presentation</vt:lpstr>
      <vt:lpstr>PowerPoint Presentation</vt:lpstr>
      <vt:lpstr>DEQ and SWCAA Update</vt:lpstr>
      <vt:lpstr>DEQ and SWCAA Update</vt:lpstr>
      <vt:lpstr>What is Regional Haze?</vt:lpstr>
      <vt:lpstr>Oregon and Washington haze plans</vt:lpstr>
      <vt:lpstr>DEQ and SWCAA Update</vt:lpstr>
      <vt:lpstr>DEQ and SWCAA Update</vt:lpstr>
      <vt:lpstr>DEQ and SWCAA Update</vt:lpstr>
      <vt:lpstr>DEQ and SWCAA Update</vt:lpstr>
      <vt:lpstr>DEQ and SWCAA Update</vt:lpstr>
    </vt:vector>
  </TitlesOfParts>
  <Company>State of Oregon Department of Environmental Quality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</dc:title>
  <dc:creator>State of Oregon</dc:creator>
  <cp:lastModifiedBy>Paul T Mairose</cp:lastModifiedBy>
  <cp:revision>176</cp:revision>
  <dcterms:created xsi:type="dcterms:W3CDTF">2012-12-04T19:19:06Z</dcterms:created>
  <dcterms:modified xsi:type="dcterms:W3CDTF">2014-09-17T00:08:47Z</dcterms:modified>
</cp:coreProperties>
</file>