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Default Extension="ppt" ContentType="application/vnd.ms-powerpoint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64" r:id="rId3"/>
    <p:sldId id="315" r:id="rId4"/>
    <p:sldId id="290" r:id="rId5"/>
    <p:sldId id="345" r:id="rId6"/>
    <p:sldId id="316" r:id="rId7"/>
    <p:sldId id="275" r:id="rId8"/>
    <p:sldId id="310" r:id="rId9"/>
    <p:sldId id="293" r:id="rId10"/>
    <p:sldId id="285" r:id="rId11"/>
    <p:sldId id="372" r:id="rId12"/>
    <p:sldId id="376" r:id="rId13"/>
    <p:sldId id="294" r:id="rId14"/>
    <p:sldId id="295" r:id="rId15"/>
    <p:sldId id="286" r:id="rId16"/>
    <p:sldId id="429" r:id="rId17"/>
    <p:sldId id="317" r:id="rId18"/>
    <p:sldId id="377" r:id="rId19"/>
    <p:sldId id="403" r:id="rId20"/>
    <p:sldId id="390" r:id="rId21"/>
    <p:sldId id="389" r:id="rId22"/>
    <p:sldId id="431" r:id="rId23"/>
    <p:sldId id="388" r:id="rId24"/>
    <p:sldId id="392" r:id="rId25"/>
    <p:sldId id="405" r:id="rId26"/>
    <p:sldId id="411" r:id="rId27"/>
    <p:sldId id="412" r:id="rId28"/>
    <p:sldId id="397" r:id="rId29"/>
    <p:sldId id="409" r:id="rId30"/>
    <p:sldId id="408" r:id="rId31"/>
    <p:sldId id="430" r:id="rId32"/>
    <p:sldId id="402" r:id="rId33"/>
    <p:sldId id="401" r:id="rId34"/>
    <p:sldId id="400" r:id="rId35"/>
    <p:sldId id="398" r:id="rId36"/>
    <p:sldId id="399" r:id="rId37"/>
    <p:sldId id="396" r:id="rId38"/>
    <p:sldId id="432" r:id="rId39"/>
    <p:sldId id="319" r:id="rId40"/>
    <p:sldId id="356" r:id="rId41"/>
    <p:sldId id="280" r:id="rId42"/>
    <p:sldId id="281" r:id="rId43"/>
    <p:sldId id="279" r:id="rId44"/>
    <p:sldId id="321" r:id="rId45"/>
    <p:sldId id="333" r:id="rId46"/>
    <p:sldId id="327" r:id="rId47"/>
    <p:sldId id="278" r:id="rId48"/>
    <p:sldId id="320" r:id="rId49"/>
    <p:sldId id="318" r:id="rId50"/>
    <p:sldId id="428" r:id="rId51"/>
    <p:sldId id="300" r:id="rId52"/>
    <p:sldId id="301" r:id="rId53"/>
    <p:sldId id="427" r:id="rId54"/>
    <p:sldId id="413" r:id="rId55"/>
    <p:sldId id="282" r:id="rId56"/>
    <p:sldId id="339" r:id="rId57"/>
    <p:sldId id="360" r:id="rId58"/>
    <p:sldId id="369" r:id="rId59"/>
    <p:sldId id="373" r:id="rId60"/>
    <p:sldId id="417" r:id="rId61"/>
    <p:sldId id="418" r:id="rId62"/>
    <p:sldId id="419" r:id="rId63"/>
    <p:sldId id="357" r:id="rId64"/>
    <p:sldId id="353" r:id="rId65"/>
    <p:sldId id="374" r:id="rId66"/>
    <p:sldId id="421" r:id="rId67"/>
    <p:sldId id="422" r:id="rId68"/>
    <p:sldId id="358" r:id="rId69"/>
    <p:sldId id="277" r:id="rId70"/>
    <p:sldId id="379" r:id="rId71"/>
    <p:sldId id="378" r:id="rId72"/>
    <p:sldId id="343" r:id="rId73"/>
    <p:sldId id="404" r:id="rId7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202"/>
    <a:srgbClr val="0000FF"/>
    <a:srgbClr val="339966"/>
    <a:srgbClr val="996633"/>
    <a:srgbClr val="FFFF99"/>
    <a:srgbClr val="3F8D6F"/>
    <a:srgbClr val="397F64"/>
    <a:srgbClr val="327058"/>
    <a:srgbClr val="0000CC"/>
    <a:srgbClr val="439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98" d="100"/>
          <a:sy n="98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78" d="100"/>
          <a:sy n="78" d="100"/>
        </p:scale>
        <p:origin x="-203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bfinner\EXCEL\2013%20wildfire%20AQ%20da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showPercent val="1"/>
            <c:showLeaderLines val="1"/>
          </c:dLbls>
          <c:val>
            <c:numRef>
              <c:f>Sheet1!$A$1:$G$1</c:f>
              <c:numCache>
                <c:formatCode>General</c:formatCode>
                <c:ptCount val="7"/>
                <c:pt idx="0">
                  <c:v>9.98</c:v>
                </c:pt>
                <c:pt idx="1">
                  <c:v>13.24</c:v>
                </c:pt>
                <c:pt idx="2">
                  <c:v>5.95</c:v>
                </c:pt>
                <c:pt idx="3">
                  <c:v>2.23</c:v>
                </c:pt>
                <c:pt idx="4">
                  <c:v>0.72000000000000064</c:v>
                </c:pt>
                <c:pt idx="5">
                  <c:v>5.74</c:v>
                </c:pt>
                <c:pt idx="6">
                  <c:v>0.84000000000000064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22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05000" y="0"/>
            <a:ext cx="3038475" cy="76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HANDOUT</a:t>
            </a:r>
          </a:p>
          <a:p>
            <a:pPr algn="ctr"/>
            <a:r>
              <a:rPr lang="en-US" sz="1100" dirty="0" smtClean="0"/>
              <a:t>September 9, 2014</a:t>
            </a:r>
          </a:p>
          <a:p>
            <a:pPr algn="ctr"/>
            <a:r>
              <a:rPr lang="en-US" sz="1100" dirty="0" smtClean="0"/>
              <a:t>Columbia River Gorge Commission  Meeting</a:t>
            </a:r>
          </a:p>
          <a:p>
            <a:pPr algn="ctr">
              <a:lnSpc>
                <a:spcPct val="90000"/>
              </a:lnSpc>
            </a:pPr>
            <a:r>
              <a:rPr lang="en-US" sz="1100" dirty="0" smtClean="0"/>
              <a:t>Oregon DEQ and Southwest Clean Air Agency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AB1086-D61C-4A41-89A6-1DB30E429299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720114-1335-4F95-86A8-D53DC7DAB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DE4EB-C9D6-4EE9-98ED-F8E07ABC60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SPEAKER NOTES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9B547-2334-4C5D-BFBD-B029FDB22C85}" type="slidenum">
              <a:rPr lang="en-US" smtClean="0">
                <a:latin typeface="Arial" pitchFamily="34" charset="0"/>
              </a:rPr>
              <a:pPr>
                <a:defRPr/>
              </a:pPr>
              <a:t>53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SPEAKER NOTES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9B547-2334-4C5D-BFBD-B029FDB22C85}" type="slidenum">
              <a:rPr lang="en-US" smtClean="0">
                <a:latin typeface="Arial" pitchFamily="34" charset="0"/>
              </a:rPr>
              <a:pPr>
                <a:defRPr/>
              </a:pPr>
              <a:t>54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smtClean="0"/>
              <a:t>UP</a:t>
            </a:r>
          </a:p>
          <a:p>
            <a:r>
              <a:rPr lang="en-US" sz="1600" smtClean="0"/>
              <a:t>One of the main provisions of the RHR and Section 308 is the BART requirement.</a:t>
            </a:r>
          </a:p>
          <a:p>
            <a:r>
              <a:rPr lang="en-US" sz="1600" smtClean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smtClean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smtClean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smtClean="0"/>
              <a:t>UP</a:t>
            </a:r>
          </a:p>
          <a:p>
            <a:r>
              <a:rPr lang="en-US" sz="1600" smtClean="0"/>
              <a:t>One of the main provisions of the RHR and Section 308 is the BART requirement.</a:t>
            </a:r>
          </a:p>
          <a:p>
            <a:r>
              <a:rPr lang="en-US" sz="1600" smtClean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smtClean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smtClean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smtClean="0"/>
              <a:t>UP</a:t>
            </a:r>
          </a:p>
          <a:p>
            <a:r>
              <a:rPr lang="en-US" sz="1600" smtClean="0"/>
              <a:t>One of the main provisions of the RHR and Section 308 is the BART requirement.</a:t>
            </a:r>
          </a:p>
          <a:p>
            <a:r>
              <a:rPr lang="en-US" sz="1600" smtClean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smtClean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smtClean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dirty="0" smtClean="0"/>
              <a:t>The 7 sources included the Weyerhaeuser</a:t>
            </a:r>
            <a:r>
              <a:rPr lang="en-US" sz="1600" baseline="0" dirty="0" smtClean="0"/>
              <a:t> Longview mill.  8 sources modeled out of BART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dirty="0" smtClean="0"/>
              <a:t>UP</a:t>
            </a:r>
          </a:p>
          <a:p>
            <a:r>
              <a:rPr lang="en-US" sz="1600" dirty="0" smtClean="0"/>
              <a:t>One of the main provisions of the RHR and Section 308 is the BART requirement.</a:t>
            </a:r>
          </a:p>
          <a:p>
            <a:r>
              <a:rPr lang="en-US" sz="1600" dirty="0" smtClean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dirty="0" smtClean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dirty="0" smtClean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dirty="0" smtClean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dirty="0" smtClean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55756-3068-486D-B38D-CF72CDEFC77D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smtClean="0"/>
              <a:t>UP</a:t>
            </a:r>
          </a:p>
          <a:p>
            <a:r>
              <a:rPr lang="en-US" sz="1600" smtClean="0"/>
              <a:t>One of the main provisions of the RHR and Section 308 is the BART requirement.</a:t>
            </a:r>
          </a:p>
          <a:p>
            <a:r>
              <a:rPr lang="en-US" sz="1600" smtClean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smtClean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smtClean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smtClean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55756-3068-486D-B38D-CF72CDEFC77D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SPEAKER NOTES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20611-C5A3-4E07-B20C-5E35C219C8D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r>
              <a:rPr lang="en-US" sz="1600" dirty="0"/>
              <a:t>UP</a:t>
            </a:r>
          </a:p>
          <a:p>
            <a:r>
              <a:rPr lang="en-US" sz="1600" dirty="0"/>
              <a:t>One of the main provisions of the RHR and Section 308 is the BART requirement.</a:t>
            </a:r>
          </a:p>
          <a:p>
            <a:r>
              <a:rPr lang="en-US" sz="1600" dirty="0"/>
              <a:t>BART stands for….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dirty="0"/>
              <a:t>and is a requirement for existing stationary sources. </a:t>
            </a:r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endParaRPr lang="en-US" sz="1600" dirty="0"/>
          </a:p>
          <a:p>
            <a:pPr>
              <a:lnSpc>
                <a:spcPct val="105000"/>
              </a:lnSpc>
              <a:buClr>
                <a:srgbClr val="FFFF00"/>
              </a:buClr>
              <a:buSzPct val="125000"/>
            </a:pPr>
            <a:r>
              <a:rPr lang="en-US" sz="1600" dirty="0"/>
              <a:t>R&gt;  </a:t>
            </a:r>
          </a:p>
          <a:p>
            <a:pPr>
              <a:lnSpc>
                <a:spcPct val="105000"/>
              </a:lnSpc>
            </a:pPr>
            <a:r>
              <a:rPr lang="en-US" sz="1600" dirty="0"/>
              <a:t>It applies to certain large industries over250 tons/year that began operating before 1977 – this was before national PSD rules were adopted to prevent new sources from causing visibility impairment in Class I areas.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DEQ Regional Haze Informational Meeting - Presentation Handout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87E09-3C60-4340-A9C5-1AE267E1F207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609600" cy="365125"/>
          </a:xfrm>
        </p:spPr>
        <p:txBody>
          <a:bodyPr/>
          <a:lstStyle>
            <a:lvl1pPr>
              <a:defRPr sz="1600" b="0"/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609600" cy="365125"/>
          </a:xfrm>
        </p:spPr>
        <p:txBody>
          <a:bodyPr/>
          <a:lstStyle>
            <a:lvl1pPr>
              <a:defRPr sz="1600" b="0"/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swcleanair.org/index.as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5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cleanair.org/Pages/ReportsStudies/ColumbiaRiverGorge/" TargetMode="External"/><Relationship Id="rId2" Type="http://schemas.openxmlformats.org/officeDocument/2006/relationships/hyperlink" Target="http://www.deq.state.or.us/aq/gorgea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ha.dri.edu/" TargetMode="External"/><Relationship Id="rId5" Type="http://schemas.openxmlformats.org/officeDocument/2006/relationships/hyperlink" Target="http://www.vista.cira.colostate.edu/improve/Education/IntroToVisinstr.htm" TargetMode="External"/><Relationship Id="rId4" Type="http://schemas.openxmlformats.org/officeDocument/2006/relationships/hyperlink" Target="http://www.fsvisimages.com/fstemplate.aspx?site=cori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iews.cira.colostate.edu/fed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fe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fe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f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ews.cira.colostate.edu/fed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iews.cira.colostate.edu/fed/" TargetMode="Externa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swcleanair.org/index.as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01000" cy="838199"/>
          </a:xfrm>
          <a:solidFill>
            <a:srgbClr val="439777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Columbia River Gorge Commission Meeting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81600"/>
            <a:ext cx="7772400" cy="1600200"/>
          </a:xfrm>
        </p:spPr>
        <p:txBody>
          <a:bodyPr>
            <a:normAutofit/>
          </a:bodyPr>
          <a:lstStyle/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5486400"/>
            <a:ext cx="400050" cy="914400"/>
          </a:xfrm>
          <a:prstGeom prst="rect">
            <a:avLst/>
          </a:prstGeom>
        </p:spPr>
      </p:pic>
      <p:pic>
        <p:nvPicPr>
          <p:cNvPr id="6" name="Picture 5" descr="Gorge pic2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620814"/>
            <a:ext cx="4117866" cy="25607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362" name="Picture 2" descr="http://www.swcleanair.org/images/banner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562599"/>
            <a:ext cx="989135" cy="685801"/>
          </a:xfrm>
          <a:prstGeom prst="rect">
            <a:avLst/>
          </a:prstGeom>
          <a:noFill/>
        </p:spPr>
      </p:pic>
      <p:pic>
        <p:nvPicPr>
          <p:cNvPr id="8" name="Picture 7" descr="WDOE logo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588000"/>
            <a:ext cx="990600" cy="66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3200" y="4098971"/>
            <a:ext cx="20574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January 13, 2015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Vancouver WA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2954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algn="ctr"/>
            <a:r>
              <a:rPr lang="en-US" sz="4000" b="1" dirty="0" smtClean="0">
                <a:solidFill>
                  <a:srgbClr val="0000FF"/>
                </a:solidFill>
                <a:cs typeface="Arial" pitchFamily="34" charset="0"/>
              </a:rPr>
              <a:t>Air Quality/Visibility Update on Columbia River Gorge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5486400"/>
            <a:ext cx="4724400" cy="990600"/>
          </a:xfrm>
          <a:prstGeom prst="rect">
            <a:avLst/>
          </a:prstGeom>
          <a:solidFill>
            <a:srgbClr val="3F8D6F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115888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Oregon Department of Environmental Quality</a:t>
            </a:r>
          </a:p>
          <a:p>
            <a:pPr marL="115888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Washington Department of Ecology</a:t>
            </a:r>
          </a:p>
          <a:p>
            <a:pPr marL="115888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Washington Southwest Clean Air Agency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rater Lake clear2.jpg"/>
          <p:cNvPicPr>
            <a:picLocks noChangeAspect="1"/>
          </p:cNvPicPr>
          <p:nvPr/>
        </p:nvPicPr>
        <p:blipFill>
          <a:blip r:embed="rId2" cstate="print"/>
          <a:srcRect b="10357"/>
          <a:stretch>
            <a:fillRect/>
          </a:stretch>
        </p:blipFill>
        <p:spPr bwMode="auto">
          <a:xfrm>
            <a:off x="1143000" y="1828801"/>
            <a:ext cx="6934200" cy="442690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61160" y="5382682"/>
            <a:ext cx="5958840" cy="560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Crater Lake National Park</a:t>
            </a:r>
          </a:p>
        </p:txBody>
      </p:sp>
      <p:sp>
        <p:nvSpPr>
          <p:cNvPr id="5128" name="Content Placeholder 9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5334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What is Regional Haze?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71800" y="2286000"/>
            <a:ext cx="3200400" cy="51090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150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4" descr="Crater Lake hazy2.jpg"/>
          <p:cNvPicPr>
            <a:picLocks noChangeAspect="1"/>
          </p:cNvPicPr>
          <p:nvPr/>
        </p:nvPicPr>
        <p:blipFill>
          <a:blip r:embed="rId2" cstate="print"/>
          <a:srcRect b="11892"/>
          <a:stretch>
            <a:fillRect/>
          </a:stretch>
        </p:blipFill>
        <p:spPr bwMode="auto">
          <a:xfrm>
            <a:off x="1143000" y="1828800"/>
            <a:ext cx="6985000" cy="44311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61160" y="5382682"/>
            <a:ext cx="5958840" cy="560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Crater Lake National Park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124200" y="2286000"/>
            <a:ext cx="2971800" cy="51090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miles</a:t>
            </a:r>
          </a:p>
        </p:txBody>
      </p:sp>
      <p:sp>
        <p:nvSpPr>
          <p:cNvPr id="19" name="Content Placeholder 9"/>
          <p:cNvSpPr txBox="1">
            <a:spLocks/>
          </p:cNvSpPr>
          <p:nvPr/>
        </p:nvSpPr>
        <p:spPr>
          <a:xfrm>
            <a:off x="838200" y="12954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What is Regional Haze?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USmapvis"/>
          <p:cNvPicPr>
            <a:picLocks noChangeAspect="1" noChangeArrowheads="1"/>
          </p:cNvPicPr>
          <p:nvPr/>
        </p:nvPicPr>
        <p:blipFill>
          <a:blip r:embed="rId2" cstate="print"/>
          <a:srcRect l="5919" r="5524"/>
          <a:stretch>
            <a:fillRect/>
          </a:stretch>
        </p:blipFill>
        <p:spPr bwMode="auto">
          <a:xfrm>
            <a:off x="1524000" y="1819275"/>
            <a:ext cx="63531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45"/>
          <p:cNvSpPr txBox="1">
            <a:spLocks noChangeArrowheads="1"/>
          </p:cNvSpPr>
          <p:nvPr/>
        </p:nvSpPr>
        <p:spPr bwMode="auto">
          <a:xfrm>
            <a:off x="2362200" y="34861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</a:t>
            </a:r>
          </a:p>
        </p:txBody>
      </p:sp>
      <p:sp>
        <p:nvSpPr>
          <p:cNvPr id="9222" name="Text Box 46"/>
          <p:cNvSpPr txBox="1">
            <a:spLocks noChangeArrowheads="1"/>
          </p:cNvSpPr>
          <p:nvPr/>
        </p:nvSpPr>
        <p:spPr bwMode="auto">
          <a:xfrm>
            <a:off x="5638800" y="417195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WORST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473575"/>
            <a:ext cx="1981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35-90 miles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4419600"/>
            <a:ext cx="1828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East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15-30 miles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14600" y="1472625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j-lt"/>
                <a:cs typeface="Arial" pitchFamily="34" charset="0"/>
              </a:rPr>
              <a:t>Average Visibility in US 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23937" y="6354762"/>
            <a:ext cx="3090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Times New Roman" pitchFamily="18" charset="0"/>
              </a:rPr>
              <a:t>Source:  Introduction to Visibility Report, 1999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himney smoke"/>
          <p:cNvPicPr>
            <a:picLocks noChangeAspect="1" noChangeArrowheads="1"/>
          </p:cNvPicPr>
          <p:nvPr/>
        </p:nvPicPr>
        <p:blipFill>
          <a:blip r:embed="rId3" cstate="print">
            <a:lum contrast="-2000"/>
          </a:blip>
          <a:srcRect b="2727"/>
          <a:stretch>
            <a:fillRect/>
          </a:stretch>
        </p:blipFill>
        <p:spPr bwMode="auto">
          <a:xfrm>
            <a:off x="6324600" y="4953000"/>
            <a:ext cx="2362200" cy="15462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19" name="Picture 5" descr="PicHaze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t="5376"/>
          <a:stretch>
            <a:fillRect/>
          </a:stretch>
        </p:blipFill>
        <p:spPr bwMode="auto">
          <a:xfrm>
            <a:off x="3124199" y="1371600"/>
            <a:ext cx="5533159" cy="3429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221" name="Picture 2" descr="prescribed burn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0045"/>
            <a:ext cx="2362200" cy="148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2" name="Picture 6" descr="Davis Fire 2003"/>
          <p:cNvPicPr preferRelativeResize="0">
            <a:picLocks noChangeAspect="1" noChangeArrowheads="1"/>
          </p:cNvPicPr>
          <p:nvPr/>
        </p:nvPicPr>
        <p:blipFill>
          <a:blip r:embed="rId6" cstate="print"/>
          <a:srcRect t="3830" b="19149"/>
          <a:stretch>
            <a:fillRect/>
          </a:stretch>
        </p:blipFill>
        <p:spPr bwMode="auto">
          <a:xfrm>
            <a:off x="609600" y="1371600"/>
            <a:ext cx="2362200" cy="12535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3" name="Picture 3" descr="field burning pic"/>
          <p:cNvPicPr preferRelativeResize="0">
            <a:picLocks noChangeAspect="1" noChangeArrowheads="1"/>
          </p:cNvPicPr>
          <p:nvPr/>
        </p:nvPicPr>
        <p:blipFill>
          <a:blip r:embed="rId7" cstate="print"/>
          <a:srcRect t="17595"/>
          <a:stretch>
            <a:fillRect/>
          </a:stretch>
        </p:blipFill>
        <p:spPr bwMode="auto">
          <a:xfrm>
            <a:off x="609600" y="4194261"/>
            <a:ext cx="2362200" cy="128200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7000" y="5543550"/>
            <a:ext cx="21336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Woodstoves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5800" y="4815870"/>
            <a:ext cx="22098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Field Burning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" y="3409950"/>
            <a:ext cx="24384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Slash Burning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1920270"/>
            <a:ext cx="15240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Wildfire</a:t>
            </a:r>
          </a:p>
        </p:txBody>
      </p:sp>
      <p:pic>
        <p:nvPicPr>
          <p:cNvPr id="9228" name="Picture 30" descr="duststormPic.jpg"/>
          <p:cNvPicPr>
            <a:picLocks noChangeAspect="1"/>
          </p:cNvPicPr>
          <p:nvPr/>
        </p:nvPicPr>
        <p:blipFill>
          <a:blip r:embed="rId8" cstate="print"/>
          <a:srcRect t="19286"/>
          <a:stretch>
            <a:fillRect/>
          </a:stretch>
        </p:blipFill>
        <p:spPr bwMode="auto">
          <a:xfrm>
            <a:off x="3124200" y="4953000"/>
            <a:ext cx="3048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0" y="5486400"/>
            <a:ext cx="18288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Road Dust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29000" y="3886200"/>
            <a:ext cx="2590800" cy="628650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Motor Vehicles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ship4+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5562600"/>
            <a:ext cx="2362200" cy="990600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6008759"/>
            <a:ext cx="1524000" cy="564001"/>
          </a:xfrm>
          <a:prstGeom prst="rect">
            <a:avLst/>
          </a:prstGeom>
          <a:solidFill>
            <a:srgbClr val="99CCFF">
              <a:alpha val="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0000"/>
              </a:spcBef>
              <a:buClr>
                <a:schemeClr val="bg1"/>
              </a:buClr>
              <a:buSzPct val="130000"/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rgbClr val="FF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Shipping</a:t>
            </a:r>
            <a:endParaRPr lang="en-US" sz="2400" b="1" dirty="0">
              <a:solidFill>
                <a:srgbClr val="FFFFA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4676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 Primary Pollutants Causing Haze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219200" y="6034087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*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formed by gas-to-particle conversion in atmosphere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143000" y="2057400"/>
            <a:ext cx="7397750" cy="4495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/>
          <a:p>
            <a:pPr marL="622300" lvl="0" indent="-457200">
              <a:spcBef>
                <a:spcPts val="1000"/>
              </a:spcBef>
              <a:buClr>
                <a:schemeClr val="tx1"/>
              </a:buClr>
              <a:buFont typeface="Times New Roman" pitchFamily="18" charset="0"/>
              <a:buAutoNum type="arabicPeriod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Ammonium Sulfate:</a:t>
            </a:r>
            <a:r>
              <a:rPr lang="en-US" sz="2400" dirty="0" smtClean="0">
                <a:solidFill>
                  <a:srgbClr val="C00000"/>
                </a:solidFill>
              </a:rPr>
              <a:t>*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ammonia, from combustion of fuels containing sulfur.  </a:t>
            </a:r>
          </a:p>
          <a:p>
            <a:pPr marL="622300" lvl="0" indent="-457200">
              <a:spcBef>
                <a:spcPts val="1000"/>
              </a:spcBef>
              <a:buClr>
                <a:schemeClr val="tx1"/>
              </a:buClr>
              <a:buFont typeface="Times New Roman" pitchFamily="18" charset="0"/>
              <a:buAutoNum type="arabicPeriod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Ammonium Nitrate:</a:t>
            </a:r>
            <a:r>
              <a:rPr lang="en-US" sz="2400" dirty="0" smtClean="0">
                <a:solidFill>
                  <a:srgbClr val="C00000"/>
                </a:solidFill>
              </a:rPr>
              <a:t>*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NOx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ammonia, from high temperature combustion processes.  </a:t>
            </a:r>
          </a:p>
          <a:p>
            <a:pPr marL="622300" lvl="0" indent="-457200">
              <a:spcBef>
                <a:spcPts val="1000"/>
              </a:spcBef>
              <a:buClr>
                <a:schemeClr val="tx1"/>
              </a:buClr>
              <a:buFont typeface="Times New Roman" pitchFamily="18" charset="0"/>
              <a:buAutoNum type="arabicPeriod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Organic and Elemental Carbon:</a:t>
            </a:r>
            <a:r>
              <a:rPr lang="en-US" sz="2400" dirty="0" smtClean="0">
                <a:solidFill>
                  <a:srgbClr val="C00000"/>
                </a:solidFill>
              </a:rPr>
              <a:t>*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mostly combustion due to fire (wildfire + forest, agricultural, other controlled burning, and woodstoves).  </a:t>
            </a:r>
          </a:p>
          <a:p>
            <a:pPr marL="622300" marR="0" lvl="0" indent="-457200" algn="l" defTabSz="914400" rtl="0" eaLnBrk="1" fontAlgn="auto" latinLnBrk="0" hangingPunct="1">
              <a:spcBef>
                <a:spcPts val="1000"/>
              </a:spcBef>
              <a:buClr>
                <a:schemeClr val="tx1"/>
              </a:buClr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Fine Soil: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dust from dirt roads, farmland, bare ground, dust storms.  </a:t>
            </a:r>
          </a:p>
          <a:p>
            <a:pPr marL="622300" marR="0" lvl="0" indent="-457200" algn="l" defTabSz="914400" rtl="0" eaLnBrk="1" fontAlgn="auto" latinLnBrk="0" hangingPunct="1">
              <a:spcBef>
                <a:spcPts val="1000"/>
              </a:spcBef>
              <a:buClr>
                <a:schemeClr val="tx1"/>
              </a:buClr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Coarse Mass: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larger dust particles.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52599" y="2174557"/>
            <a:ext cx="556260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East Gorge (</a:t>
            </a:r>
            <a:r>
              <a:rPr lang="en-US" sz="2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Wishram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2013</a:t>
            </a:r>
            <a:endParaRPr lang="en-US" sz="2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4867" y="1396425"/>
            <a:ext cx="5664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200" b="1" dirty="0" smtClean="0">
                <a:cs typeface="Arial" pitchFamily="34" charset="0"/>
              </a:rPr>
              <a:t>Primary Pollutants Causing Haze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3581400" y="2895600"/>
          <a:ext cx="5562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2057400" y="3006566"/>
            <a:ext cx="2514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</a:t>
            </a:r>
            <a:r>
              <a:rPr lang="en-US" sz="2000" b="1" dirty="0" smtClean="0"/>
              <a:t>Sulfates</a:t>
            </a:r>
            <a:endParaRPr lang="en-US" sz="2000" b="1" dirty="0"/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Nitrates</a:t>
            </a:r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Organic Carbon</a:t>
            </a:r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Elemental Carbon</a:t>
            </a:r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</a:t>
            </a:r>
            <a:r>
              <a:rPr lang="en-US" sz="2000" b="1" dirty="0" smtClean="0"/>
              <a:t>Coarse/dust</a:t>
            </a:r>
            <a:endParaRPr lang="en-US" sz="2000" b="1" dirty="0"/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/>
              <a:t> </a:t>
            </a:r>
            <a:r>
              <a:rPr lang="en-US" sz="2000" b="1" dirty="0" smtClean="0"/>
              <a:t>Fine Soil</a:t>
            </a:r>
          </a:p>
          <a:p>
            <a:pPr eaLnBrk="0" hangingPunct="0">
              <a:spcBef>
                <a:spcPts val="600"/>
              </a:spcBef>
              <a:buFontTx/>
              <a:buChar char="-"/>
            </a:pPr>
            <a:r>
              <a:rPr lang="en-US" sz="2000" b="1" dirty="0" smtClean="0"/>
              <a:t> Sea Salt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2971800"/>
          <a:ext cx="533400" cy="236220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8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0000"/>
                        </a:solidFill>
                        <a:highlight>
                          <a:srgbClr val="FF000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FF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highlight>
                          <a:srgbClr val="FFFF0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8000"/>
                        </a:solidFill>
                        <a:highlight>
                          <a:srgbClr val="00800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C0C0C0"/>
                        </a:solidFill>
                        <a:highlight>
                          <a:srgbClr val="C0C0C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FF6600"/>
                        </a:solidFill>
                        <a:highlight>
                          <a:srgbClr val="FFFF00"/>
                        </a:highlight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0" y="5334000"/>
            <a:ext cx="5334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691" y="1320225"/>
            <a:ext cx="5438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200" b="1" dirty="0" smtClean="0">
                <a:cs typeface="Arial" pitchFamily="34" charset="0"/>
              </a:rPr>
              <a:t>Visibility Monitoring Network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609600" cy="365125"/>
          </a:xfrm>
        </p:spPr>
        <p:txBody>
          <a:bodyPr/>
          <a:lstStyle/>
          <a:p>
            <a:fld id="{1939E361-6CC3-4B93-8D02-0CA41470506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905000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“IMPROVE” Monitors</a:t>
            </a:r>
            <a:endParaRPr lang="en-US" sz="2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23622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nteragency </a:t>
            </a:r>
            <a:r>
              <a:rPr lang="en-US" sz="2800" b="1" dirty="0" smtClean="0">
                <a:solidFill>
                  <a:srgbClr val="0000FF"/>
                </a:solidFill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</a:rPr>
              <a:t>onitoring of </a:t>
            </a:r>
            <a:r>
              <a:rPr lang="en-US" sz="2800" b="1" dirty="0" smtClean="0">
                <a:solidFill>
                  <a:srgbClr val="0000FF"/>
                </a:solidFill>
              </a:rPr>
              <a:t>Pro</a:t>
            </a:r>
            <a:r>
              <a:rPr lang="en-US" sz="2000" b="1" dirty="0" smtClean="0">
                <a:solidFill>
                  <a:srgbClr val="0000FF"/>
                </a:solidFill>
              </a:rPr>
              <a:t>tected </a:t>
            </a:r>
            <a:r>
              <a:rPr lang="en-US" sz="2800" b="1" dirty="0" smtClean="0">
                <a:solidFill>
                  <a:srgbClr val="0000FF"/>
                </a:solidFill>
              </a:rPr>
              <a:t>V</a:t>
            </a:r>
            <a:r>
              <a:rPr lang="en-US" sz="2000" b="1" dirty="0" smtClean="0">
                <a:solidFill>
                  <a:srgbClr val="0000FF"/>
                </a:solidFill>
              </a:rPr>
              <a:t>isual </a:t>
            </a:r>
            <a:r>
              <a:rPr lang="en-US" sz="2800" b="1" dirty="0" smtClean="0">
                <a:solidFill>
                  <a:srgbClr val="0000FF"/>
                </a:solidFill>
              </a:rPr>
              <a:t>E</a:t>
            </a:r>
            <a:r>
              <a:rPr lang="en-US" sz="2000" b="1" dirty="0" smtClean="0">
                <a:solidFill>
                  <a:srgbClr val="0000FF"/>
                </a:solidFill>
              </a:rPr>
              <a:t>nvironments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2" name="Picture 2" descr="Improve sampler1"/>
          <p:cNvPicPr>
            <a:picLocks noChangeAspect="1" noChangeArrowheads="1"/>
          </p:cNvPicPr>
          <p:nvPr/>
        </p:nvPicPr>
        <p:blipFill>
          <a:blip r:embed="rId2" cstate="print">
            <a:lum bright="-4000" contrast="4000"/>
          </a:blip>
          <a:srcRect/>
          <a:stretch>
            <a:fillRect/>
          </a:stretch>
        </p:blipFill>
        <p:spPr bwMode="auto">
          <a:xfrm>
            <a:off x="4190999" y="3124200"/>
            <a:ext cx="458216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icture in RHSIPchap4.docxxxxxxxx.jpg"/>
          <p:cNvPicPr>
            <a:picLocks noChangeAspect="1"/>
          </p:cNvPicPr>
          <p:nvPr/>
        </p:nvPicPr>
        <p:blipFill>
          <a:blip r:embed="rId3" cstate="print"/>
          <a:srcRect t="3270" b="4204"/>
          <a:stretch>
            <a:fillRect/>
          </a:stretch>
        </p:blipFill>
        <p:spPr>
          <a:xfrm>
            <a:off x="914401" y="3048000"/>
            <a:ext cx="3186674" cy="3286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1371600"/>
            <a:ext cx="267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95000"/>
            </a:pPr>
            <a:r>
              <a:rPr lang="en-US" sz="3600" b="1" dirty="0" smtClean="0"/>
              <a:t>  Background</a:t>
            </a:r>
            <a:endParaRPr lang="en-US" sz="36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90600" y="2133600"/>
            <a:ext cx="7162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98513" lvl="1" indent="-798513">
              <a:lnSpc>
                <a:spcPct val="95000"/>
              </a:lnSpc>
              <a:spcBef>
                <a:spcPts val="12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2000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Gorge Commission asked ODEQ and SWCAA to develop a regional strategy, based on the purposes of the National Scenic Area Act: </a:t>
            </a:r>
            <a:r>
              <a:rPr lang="en-US" sz="2200" dirty="0" smtClean="0"/>
              <a:t>	</a:t>
            </a:r>
          </a:p>
          <a:p>
            <a:pPr marL="1146175" lvl="1" indent="-3492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Protect and enhance the scenic, cultural, natural, and recreational resources of the Columbia River Gorge and;</a:t>
            </a:r>
          </a:p>
          <a:p>
            <a:pPr marL="1146175" lvl="1" indent="-3492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Protect and support local economies by encouraging growth in existing urban areas in a manner consistent with (1) above.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1371600"/>
            <a:ext cx="4818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95000"/>
            </a:pPr>
            <a:r>
              <a:rPr lang="en-US" sz="3600" b="1" dirty="0" smtClean="0"/>
              <a:t>  Timeline and Overview</a:t>
            </a:r>
            <a:endParaRPr lang="en-US" sz="36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90600" y="2057400"/>
            <a:ext cx="7239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4863" lvl="1" indent="-804863">
              <a:lnSpc>
                <a:spcPct val="95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2000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Gorge Commission approves air quality amendment to NSA Management Plan to analyze Gorge visibility and develop a regional air quality strategy.  </a:t>
            </a:r>
          </a:p>
          <a:p>
            <a:pPr marL="798513" lvl="1" indent="-798513">
              <a:lnSpc>
                <a:spcPct val="95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2001-2003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Development of technical study work plan.</a:t>
            </a:r>
          </a:p>
          <a:p>
            <a:pPr marL="1374775" lvl="1" indent="-1374775">
              <a:lnSpc>
                <a:spcPct val="95000"/>
              </a:lnSpc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2004-2007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Start of work.  Prepared emission inventory, extensive air monitoring, and computer modeling. </a:t>
            </a:r>
          </a:p>
          <a:p>
            <a:pPr marL="804863" indent="-804863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2007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Gorge Science Day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Public meeting to discuss preliminary results and other studies on Gorge visibility</a:t>
            </a:r>
          </a:p>
          <a:p>
            <a:pPr marL="804863" indent="-804863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2008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Gorge Policy Day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 meeting to review draft strategy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4863" indent="-804863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2011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DEQ &amp; SWCAA present final report to the Commission.</a:t>
            </a:r>
          </a:p>
          <a:p>
            <a:pPr marL="798513" lvl="1" indent="-798513">
              <a:lnSpc>
                <a:spcPct val="95000"/>
              </a:lnSpc>
              <a:spcBef>
                <a:spcPts val="12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98513" lvl="1" indent="-798513">
              <a:lnSpc>
                <a:spcPct val="95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Gorge Air Study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086600" cy="3962400"/>
          </a:xfrm>
        </p:spPr>
        <p:txBody>
          <a:bodyPr>
            <a:normAutofit/>
          </a:bodyPr>
          <a:lstStyle/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Desert Research Institute (DRI)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Environ International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 Oceanic and Atmospheric Administration (NOAA)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Washington Department of Ecology (WDOE)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Southwest Clean Air Agency (SWCAA)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Forest Service (USFS)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Oregon Department of Environmental Quality (ODEQ)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Washington State University (WSU)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 Park Service (NPS)</a:t>
            </a:r>
          </a:p>
          <a:p>
            <a:pPr marL="288925" indent="-288925"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UC Davis / Crocker Nuclear Laboratory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0359" y="1371600"/>
            <a:ext cx="560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95000"/>
            </a:pPr>
            <a:r>
              <a:rPr lang="en-US" sz="3200" b="1" dirty="0" smtClean="0"/>
              <a:t>  Gorge Air Study and Strategy  </a:t>
            </a:r>
            <a:endParaRPr lang="en-US" sz="32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2057400"/>
            <a:ext cx="75438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6075" indent="-230188">
              <a:lnSpc>
                <a:spcPct val="95000"/>
              </a:lnSpc>
              <a:spcBef>
                <a:spcPts val="6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Ambient Monitoring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- 3 ambient sites plus 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nephelometers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68325" indent="-222250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798513" lvl="1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Characterize meteorology throughout Gorge.</a:t>
            </a:r>
          </a:p>
          <a:p>
            <a:pPr marL="798513" lvl="1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 pollutants of concern.</a:t>
            </a:r>
          </a:p>
          <a:p>
            <a:pPr marL="798513" lvl="1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 source categories or regions of pollution sources.</a:t>
            </a:r>
          </a:p>
          <a:p>
            <a:pPr marL="798513" lvl="1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 elevated pollution episodes to evaluate using modeling.</a:t>
            </a:r>
          </a:p>
          <a:p>
            <a:pPr marL="346075" indent="-230188">
              <a:lnSpc>
                <a:spcPct val="95000"/>
              </a:lnSpc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Computer Modeling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MM5, SMOKE, MOBILE 6.2, and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CAMx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568325" indent="-222250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Objectives:</a:t>
            </a:r>
          </a:p>
          <a:p>
            <a:pPr marL="798513" lvl="2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Source categories contributing to haze.</a:t>
            </a:r>
          </a:p>
          <a:p>
            <a:pPr marL="798513" lvl="2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Regions contributing to haze.</a:t>
            </a:r>
          </a:p>
          <a:p>
            <a:pPr marL="798513" lvl="1" indent="-230188">
              <a:lnSpc>
                <a:spcPct val="95000"/>
              </a:lnSpc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Run “what if” scenarios for PGE Boardman, ammonia sources, on-road sources and major point sources in Portland-Vancouver and inside Gorge.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087438" indent="-10874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1225" b="8018"/>
          <a:stretch>
            <a:fillRect/>
          </a:stretch>
        </p:blipFill>
        <p:spPr>
          <a:xfrm>
            <a:off x="1170198" y="1828800"/>
            <a:ext cx="6221202" cy="47244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14800" y="3474184"/>
            <a:ext cx="449580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000" b="1" dirty="0" smtClean="0">
                <a:solidFill>
                  <a:srgbClr val="E40832"/>
                </a:solidFill>
                <a:latin typeface="Arial" pitchFamily="34" charset="0"/>
                <a:cs typeface="Arial" pitchFamily="34" charset="0"/>
              </a:rPr>
              <a:t>red = </a:t>
            </a:r>
            <a:r>
              <a:rPr lang="en-US" sz="2000" b="1" dirty="0">
                <a:solidFill>
                  <a:srgbClr val="E40832"/>
                </a:solidFill>
                <a:latin typeface="Arial" pitchFamily="34" charset="0"/>
                <a:cs typeface="Arial" pitchFamily="34" charset="0"/>
              </a:rPr>
              <a:t>local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000" b="1" dirty="0" smtClean="0">
                <a:solidFill>
                  <a:srgbClr val="06B202"/>
                </a:solidFill>
                <a:latin typeface="Arial" pitchFamily="34" charset="0"/>
                <a:cs typeface="Arial" pitchFamily="34" charset="0"/>
              </a:rPr>
              <a:t>green = </a:t>
            </a:r>
            <a:r>
              <a:rPr lang="en-US" sz="2000" b="1" dirty="0">
                <a:solidFill>
                  <a:srgbClr val="06B202"/>
                </a:solidFill>
                <a:latin typeface="Arial" pitchFamily="34" charset="0"/>
                <a:cs typeface="Arial" pitchFamily="34" charset="0"/>
              </a:rPr>
              <a:t>regional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36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gray =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super regional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781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Modeling Domain</a:t>
            </a:r>
            <a:endParaRPr 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685799" y="1447801"/>
          <a:ext cx="7989401" cy="5168900"/>
        </p:xfrm>
        <a:graphic>
          <a:graphicData uri="http://schemas.openxmlformats.org/presentationml/2006/ole">
            <p:oleObj spid="_x0000_s1026" name="Presentation" r:id="rId3" imgW="7772490" imgH="5029245" progId="PowerPoint.Show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320225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95000"/>
            </a:pPr>
            <a:r>
              <a:rPr lang="en-US" sz="3200" b="1" dirty="0" smtClean="0"/>
              <a:t>  Study Monitoring Map</a:t>
            </a:r>
            <a:endParaRPr lang="en-US" sz="32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71600"/>
            <a:ext cx="487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Monitoring Results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7010400" cy="3276600"/>
          </a:xfrm>
        </p:spPr>
        <p:txBody>
          <a:bodyPr>
            <a:norm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  <a:buNone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Major Haze Causing Pollutants in Gorge:</a:t>
            </a:r>
          </a:p>
          <a:p>
            <a:pPr marL="509588" indent="-277813">
              <a:spcBef>
                <a:spcPts val="1200"/>
              </a:spcBef>
              <a:buClr>
                <a:srgbClr val="FF0000"/>
              </a:buClr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Organic </a:t>
            </a:r>
            <a:r>
              <a:rPr lang="en-US" altLang="en-US" sz="2200" dirty="0">
                <a:latin typeface="Arial" pitchFamily="34" charset="0"/>
                <a:cs typeface="Arial" pitchFamily="34" charset="0"/>
              </a:rPr>
              <a:t>carbon, 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sulfates, </a:t>
            </a:r>
            <a:r>
              <a:rPr lang="en-US" alt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nitrates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  <a:p>
            <a:pPr marL="509588" indent="-277813">
              <a:spcBef>
                <a:spcPts val="1200"/>
              </a:spcBef>
              <a:buClr>
                <a:srgbClr val="FF0000"/>
              </a:buClr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Organic mass large contributor in all seasons with a peak in fall from wood smoke and autos</a:t>
            </a:r>
          </a:p>
          <a:p>
            <a:pPr marL="509588" indent="-277813">
              <a:spcBef>
                <a:spcPts val="1200"/>
              </a:spcBef>
              <a:buClr>
                <a:srgbClr val="FF0000"/>
              </a:buClr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Sulfate is a significant contributor in all seasons</a:t>
            </a:r>
          </a:p>
          <a:p>
            <a:pPr marL="509588" indent="-277813">
              <a:spcBef>
                <a:spcPts val="1200"/>
              </a:spcBef>
              <a:buClr>
                <a:srgbClr val="FF0000"/>
              </a:buClr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Nitrate is more important in fall and winter</a:t>
            </a:r>
          </a:p>
          <a:p>
            <a:pPr marL="509588" indent="-277813">
              <a:spcBef>
                <a:spcPts val="1200"/>
              </a:spcBef>
              <a:buClr>
                <a:srgbClr val="FF0000"/>
              </a:buClr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Coarse mass and carbon less important</a:t>
            </a:r>
          </a:p>
          <a:p>
            <a:pPr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487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Study Findings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160925"/>
            <a:ext cx="6705600" cy="282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Two distinct seasons identified – each unique in magnitude of haze and contributors.</a:t>
            </a:r>
          </a:p>
          <a:p>
            <a:pPr marL="288925" lvl="1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Two significant events identified and evaluated through modeling: </a:t>
            </a:r>
          </a:p>
          <a:p>
            <a:pPr marL="746125" lvl="3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August 10 to 20, 2004</a:t>
            </a:r>
          </a:p>
          <a:p>
            <a:pPr marL="746125" lvl="3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November 4 to18, 2004</a:t>
            </a:r>
          </a:p>
          <a:p>
            <a:pPr lvl="1"/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August 2004 Episode</a:t>
            </a:r>
            <a:br>
              <a:rPr lang="en-US" sz="3600" b="1" dirty="0" smtClean="0"/>
            </a:br>
            <a:r>
              <a:rPr lang="en-US" sz="1600" dirty="0" smtClean="0"/>
              <a:t>from Science Summary Report P 53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86153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6400" y="5663625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</a:t>
            </a:r>
            <a:r>
              <a:rPr kumimoji="0" lang="en-US" altLang="en-US" sz="1600" b="1" i="0" u="sng" strike="noStrike" cap="none" normalizeH="0" baseline="0" dirty="0" smtClean="0" bmk="_Toc142123608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‑</a:t>
            </a:r>
            <a:r>
              <a:rPr kumimoji="0" lang="en-US" altLang="en-US" sz="1600" b="1" i="0" u="none" strike="noStrike" cap="none" normalizeH="0" baseline="0" dirty="0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  </a:t>
            </a:r>
            <a:r>
              <a:rPr kumimoji="0" lang="en-US" altLang="en-US" sz="1600" b="0" i="0" u="none" strike="noStrike" cap="none" normalizeH="0" baseline="0" dirty="0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Time series of </a:t>
            </a:r>
            <a:r>
              <a:rPr kumimoji="0" lang="en-US" altLang="en-US" sz="1600" b="0" i="0" u="none" strike="noStrike" cap="none" normalizeH="0" baseline="0" dirty="0" err="1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600" b="0" i="0" u="none" strike="noStrike" cap="none" normalizeH="0" baseline="-30000" dirty="0" err="1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</a:t>
            </a:r>
            <a:r>
              <a:rPr kumimoji="0" lang="en-US" altLang="en-US" sz="1600" b="0" i="0" u="none" strike="noStrike" cap="none" normalizeH="0" baseline="0" dirty="0" smtClean="0" bmk="_Toc142123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 (light absorption coefficient) at selected sites for the August 2004 episode.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282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November 2004 Episode</a:t>
            </a:r>
            <a:br>
              <a:rPr lang="en-US" sz="3600" b="1" dirty="0" smtClean="0"/>
            </a:br>
            <a:r>
              <a:rPr lang="en-US" sz="1600" dirty="0" smtClean="0"/>
              <a:t>from Science Summary Report P 48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12207" y="5646003"/>
            <a:ext cx="6917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 smtClean="0" bmk="_Toc1421236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</a:t>
            </a:r>
            <a:r>
              <a:rPr kumimoji="0" lang="en-US" altLang="en-US" sz="1600" b="1" i="0" u="sng" strike="noStrike" cap="none" normalizeH="0" baseline="0" dirty="0" smtClean="0" bmk="_Toc14212360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‑</a:t>
            </a:r>
            <a:r>
              <a:rPr kumimoji="0" lang="en-US" altLang="en-US" sz="1600" b="1" i="0" u="none" strike="noStrike" cap="none" normalizeH="0" baseline="0" dirty="0" smtClean="0" bmk="_Toc1421236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 </a:t>
            </a:r>
            <a:r>
              <a:rPr kumimoji="0" lang="en-US" altLang="en-US" sz="1600" b="0" i="0" u="none" strike="noStrike" cap="none" normalizeH="0" baseline="0" dirty="0" smtClean="0" bmk="_Toc1421236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Daily average particle light scattering (</a:t>
            </a:r>
            <a:r>
              <a:rPr kumimoji="0" lang="en-US" altLang="en-US" sz="1600" b="0" i="0" u="none" strike="noStrike" cap="none" normalizeH="0" baseline="0" dirty="0" err="1" smtClean="0" bmk="_Toc1421236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altLang="en-US" sz="1600" baseline="-25000" dirty="0" err="1" smtClean="0" bmk="_Toc142123600">
                <a:latin typeface="Arial" panose="020B0604020202020204" pitchFamily="34" charset="0"/>
                <a:ea typeface="Times New Roman" panose="02020603050405020304" pitchFamily="18" charset="0"/>
              </a:rPr>
              <a:t>sp</a:t>
            </a:r>
            <a:r>
              <a:rPr lang="en-US" altLang="en-US" sz="1600" baseline="-25000" dirty="0" smtClean="0" bmk="_Toc1421236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 bmk="_Toc1421236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light absorption coefficient) for the November 2004 episode.  Also shown is wind pattern type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where 1 is strong westerly to 5 being strong (winter) easterly.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324" y="2128308"/>
            <a:ext cx="6565076" cy="35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28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487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Study Findings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772400" cy="4724400"/>
          </a:xfrm>
        </p:spPr>
        <p:txBody>
          <a:bodyPr>
            <a:noAutofit/>
          </a:bodyPr>
          <a:lstStyle/>
          <a:p>
            <a:pPr marL="288925" indent="-288925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Source categories found to be contributing to haze: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Electric Generating Units (EGUs)</a:t>
            </a:r>
          </a:p>
          <a:p>
            <a:pPr marL="798513" lvl="1" indent="-230188">
              <a:lnSpc>
                <a:spcPct val="95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Power plants – coal, oil, natural gas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Point sources </a:t>
            </a:r>
          </a:p>
          <a:p>
            <a:pPr marL="800100" lvl="1" indent="-231775">
              <a:lnSpc>
                <a:spcPct val="95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Major industrial facilities – pulp mills, steel mills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Non-road sources</a:t>
            </a:r>
          </a:p>
          <a:p>
            <a:pPr marL="798513" lvl="1" indent="-230188">
              <a:lnSpc>
                <a:spcPct val="95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arine engines, construction equipment, train engines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Motor vehicles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Distant sources (other states, Canada, beyond)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Natural sources</a:t>
            </a:r>
          </a:p>
          <a:p>
            <a:pPr marL="798513" lvl="1" indent="-230188">
              <a:lnSpc>
                <a:spcPct val="95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Wildfires, volcanoes</a:t>
            </a:r>
          </a:p>
          <a:p>
            <a:pPr marL="461963" indent="-230188">
              <a:lnSpc>
                <a:spcPct val="95000"/>
              </a:lnSpc>
              <a:spcBef>
                <a:spcPts val="400"/>
              </a:spcBef>
              <a:buClr>
                <a:srgbClr val="FF0000"/>
              </a:buClr>
              <a:buSzPct val="11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sources</a:t>
            </a:r>
          </a:p>
          <a:p>
            <a:pPr marL="798513" lvl="1" indent="-230188">
              <a:lnSpc>
                <a:spcPct val="95000"/>
              </a:lnSpc>
              <a:spcBef>
                <a:spcPts val="4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Individual sources that are less than 1%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Source Contributions</a:t>
            </a:r>
            <a:br>
              <a:rPr lang="en-US" sz="4000" b="1" dirty="0" smtClean="0"/>
            </a:br>
            <a:r>
              <a:rPr lang="en-US" sz="2700" b="1" dirty="0"/>
              <a:t>for </a:t>
            </a:r>
            <a:r>
              <a:rPr lang="en-US" sz="2700" b="1" dirty="0" smtClean="0"/>
              <a:t>August </a:t>
            </a:r>
            <a:r>
              <a:rPr lang="en-US" sz="2700" b="1" dirty="0"/>
              <a:t>2004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from Gorge Strategy Document 2011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12017" y="2709446"/>
            <a:ext cx="39837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altLang="en-U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igure </a:t>
            </a:r>
            <a:r>
              <a:rPr kumimoji="0" lang="en-US" altLang="en-US" sz="1600" b="1" i="0" u="none" strike="noStrike" cap="none" normalizeH="0" baseline="0" dirty="0" smtClean="0" bmk="_Toc30136375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5: East end of Gorge (Aug 2004)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3578253"/>
              </p:ext>
            </p:extLst>
          </p:nvPr>
        </p:nvGraphicFramePr>
        <p:xfrm>
          <a:off x="429705" y="3124200"/>
          <a:ext cx="4038600" cy="2943225"/>
        </p:xfrm>
        <a:graphic>
          <a:graphicData uri="http://schemas.openxmlformats.org/presentationml/2006/ole">
            <p:oleObj spid="_x0000_s39940" name="Worksheet" r:id="rId3" imgW="2908300" imgH="2108200" progId="Excel.Sheet.8">
              <p:embed/>
            </p:oleObj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799" y="2709446"/>
            <a:ext cx="4191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altLang="en-U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igure </a:t>
            </a:r>
            <a:r>
              <a:rPr kumimoji="0" lang="en-US" altLang="en-US" sz="1600" b="1" i="0" u="none" strike="noStrike" cap="none" normalizeH="0" baseline="0" dirty="0" smtClean="0" bmk="_Toc30136375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6: West end of Gorge (Aug 2004)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1199408"/>
              </p:ext>
            </p:extLst>
          </p:nvPr>
        </p:nvGraphicFramePr>
        <p:xfrm>
          <a:off x="4443315" y="3124200"/>
          <a:ext cx="4243485" cy="2943225"/>
        </p:xfrm>
        <a:graphic>
          <a:graphicData uri="http://schemas.openxmlformats.org/presentationml/2006/ole">
            <p:oleObj spid="_x0000_s39941" name="Worksheet" r:id="rId4" imgW="3136900" imgH="1822450" progId="Excel.Sheet.8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Source 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for November 2004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from Gorge Strategy Document 2011</a:t>
            </a:r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2691825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altLang="en-U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igure </a:t>
            </a:r>
            <a:r>
              <a:rPr kumimoji="0" lang="en-US" altLang="en-US" sz="1600" b="1" i="0" u="none" strike="noStrike" cap="none" normalizeH="0" baseline="0" dirty="0" smtClean="0" bmk="_Toc301363752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3: East end of Gorge (Nov 2004)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6478337"/>
              </p:ext>
            </p:extLst>
          </p:nvPr>
        </p:nvGraphicFramePr>
        <p:xfrm>
          <a:off x="476250" y="3086100"/>
          <a:ext cx="4019550" cy="2933700"/>
        </p:xfrm>
        <a:graphic>
          <a:graphicData uri="http://schemas.openxmlformats.org/presentationml/2006/ole">
            <p:oleObj spid="_x0000_s40962" name="Worksheet" r:id="rId3" imgW="3352800" imgH="1847850" progId="Excel.Sheet.8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07848" y="2709446"/>
            <a:ext cx="4026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altLang="en-U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igure </a:t>
            </a:r>
            <a:r>
              <a:rPr kumimoji="0" lang="en-US" altLang="en-US" sz="1600" b="1" i="0" u="none" strike="noStrike" cap="none" normalizeH="0" baseline="0" dirty="0" smtClean="0" bmk="_Toc30136375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4: West end of Gorge (Nov 2004)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8148186"/>
              </p:ext>
            </p:extLst>
          </p:nvPr>
        </p:nvGraphicFramePr>
        <p:xfrm>
          <a:off x="4473250" y="3086099"/>
          <a:ext cx="4174125" cy="2933701"/>
        </p:xfrm>
        <a:graphic>
          <a:graphicData uri="http://schemas.openxmlformats.org/presentationml/2006/ole">
            <p:oleObj spid="_x0000_s40963" name="Worksheet" r:id="rId4" imgW="3257550" imgH="1993900" progId="Excel.Sheet.8">
              <p:embed/>
            </p:oleObj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" name="Picture 4" descr="ORWA2map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1729"/>
            <a:ext cx="6438039" cy="46552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781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Local and Distant Contribution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>
            <a:off x="1600200" y="3733800"/>
            <a:ext cx="1066800" cy="1219200"/>
          </a:xfrm>
          <a:prstGeom prst="rightArrow">
            <a:avLst/>
          </a:prstGeom>
          <a:solidFill>
            <a:srgbClr val="FF0000">
              <a:alpha val="59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095999" y="3429000"/>
            <a:ext cx="990601" cy="1295401"/>
          </a:xfrm>
          <a:prstGeom prst="rightArrow">
            <a:avLst/>
          </a:prstGeom>
          <a:solidFill>
            <a:srgbClr val="FF0000">
              <a:alpha val="59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4019269">
            <a:off x="2318103" y="1941466"/>
            <a:ext cx="790982" cy="643542"/>
          </a:xfrm>
          <a:prstGeom prst="rightArrow">
            <a:avLst/>
          </a:prstGeom>
          <a:solidFill>
            <a:srgbClr val="FF0000">
              <a:alpha val="59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035842">
            <a:off x="2028329" y="5233295"/>
            <a:ext cx="811251" cy="590835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475440">
            <a:off x="3327959" y="3336796"/>
            <a:ext cx="1268884" cy="1174814"/>
          </a:xfrm>
          <a:prstGeom prst="circularArrow">
            <a:avLst>
              <a:gd name="adj1" fmla="val 12832"/>
              <a:gd name="adj2" fmla="val 981988"/>
              <a:gd name="adj3" fmla="val 20407272"/>
              <a:gd name="adj4" fmla="val 10835720"/>
              <a:gd name="adj5" fmla="val 12500"/>
            </a:avLst>
          </a:prstGeom>
          <a:solidFill>
            <a:srgbClr val="FF0000">
              <a:alpha val="61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419621">
            <a:off x="1366051" y="3050057"/>
            <a:ext cx="1355730" cy="256254"/>
          </a:xfrm>
          <a:prstGeom prst="rightArrow">
            <a:avLst/>
          </a:prstGeom>
          <a:solidFill>
            <a:srgbClr val="FF0000">
              <a:alpha val="58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8400480">
            <a:off x="5744928" y="2826472"/>
            <a:ext cx="1538047" cy="256254"/>
          </a:xfrm>
          <a:prstGeom prst="rightArrow">
            <a:avLst/>
          </a:prstGeom>
          <a:solidFill>
            <a:srgbClr val="FF0000">
              <a:alpha val="58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8830" y="1809690"/>
            <a:ext cx="1506970" cy="646331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I-5 Corridor to North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802868"/>
            <a:ext cx="2285999" cy="369332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Willamette Valley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708737"/>
            <a:ext cx="1676400" cy="1015663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Portland - Vancouver Area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3556337"/>
            <a:ext cx="1676400" cy="1015663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Eastern Oregon/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Washington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818382"/>
            <a:ext cx="1447800" cy="107721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Offshore Shipping &amp; International Transport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905000"/>
            <a:ext cx="2286000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Other Western States and Canada transport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rot="11051482">
            <a:off x="3326455" y="3562735"/>
            <a:ext cx="1268884" cy="1174814"/>
          </a:xfrm>
          <a:prstGeom prst="circularArrow">
            <a:avLst>
              <a:gd name="adj1" fmla="val 12832"/>
              <a:gd name="adj2" fmla="val 981988"/>
              <a:gd name="adj3" fmla="val 20407272"/>
              <a:gd name="adj4" fmla="val 10835720"/>
              <a:gd name="adj5" fmla="val 12500"/>
            </a:avLst>
          </a:prstGeom>
          <a:solidFill>
            <a:srgbClr val="FF0000">
              <a:alpha val="61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4321314"/>
            <a:ext cx="1143000" cy="707886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Inside Gorge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6294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Current rules &amp; programs addressing the major contributing sources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0061336"/>
              </p:ext>
            </p:extLst>
          </p:nvPr>
        </p:nvGraphicFramePr>
        <p:xfrm>
          <a:off x="762000" y="2438400"/>
          <a:ext cx="7543800" cy="406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570"/>
                <a:gridCol w="4780230"/>
              </a:tblGrid>
              <a:tr h="359957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EMISSION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REGULATORY PROGRAM/RULES</a:t>
                      </a:r>
                      <a:endParaRPr lang="en-US" dirty="0"/>
                    </a:p>
                  </a:txBody>
                  <a:tcPr/>
                </a:tc>
              </a:tr>
              <a:tr h="409552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Distant &amp; Regional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Federal Regional Haze Program</a:t>
                      </a:r>
                      <a:endParaRPr lang="en-US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0676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Electric Generating Units</a:t>
                      </a:r>
                      <a:endParaRPr lang="en-US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OR &amp; WA Regional Haze Plans - BART</a:t>
                      </a:r>
                      <a:endParaRPr lang="en-US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4273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Non-road Sources: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construction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farming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locomotive engines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marine engines</a:t>
                      </a:r>
                      <a:endParaRPr lang="en-US" sz="1600" b="0" i="0" dirty="0"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Ultra-low Sulfur Diesel Fuel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Federal Clean Engine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Diesel Retrofits for Tugboats and Locomotives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New EPA emission standards for offshore shipping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Columbia River Clean Diesel Project</a:t>
                      </a:r>
                      <a:endParaRPr lang="en-US" sz="1600" b="0" i="0" dirty="0"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7156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Area Sources: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woodstoves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open burning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misc. industrial &amp; commercial, manufacturing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Federal Air Toxics Source Standards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State woodstove emission reduction programs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6294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Current rules &amp; programs addressing the major contributing sources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4316304"/>
              </p:ext>
            </p:extLst>
          </p:nvPr>
        </p:nvGraphicFramePr>
        <p:xfrm>
          <a:off x="914400" y="2438401"/>
          <a:ext cx="7391400" cy="369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116"/>
                <a:gridCol w="4722284"/>
              </a:tblGrid>
              <a:tr h="360785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EMISSION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REGULATORY PROGRAM/RULES</a:t>
                      </a:r>
                      <a:endParaRPr lang="en-US" dirty="0"/>
                    </a:p>
                  </a:txBody>
                  <a:tcPr/>
                </a:tc>
              </a:tr>
              <a:tr h="177386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On-Road Vehicles</a:t>
                      </a:r>
                      <a:endParaRPr kumimoji="0"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 Vehicle Inspection Program in the Portland Metro Area– Fleet Turnover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Emission Vehicle Standards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Ultra-low Sulfur Fuel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Diesel Retrofit on School Buses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Diesel Retrofits for Local Government Fleets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Carbon Fuel Standard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1243">
                <a:tc>
                  <a:txBody>
                    <a:bodyPr/>
                    <a:lstStyle/>
                    <a:p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Forestry Burning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 smtClean="0">
                          <a:latin typeface="Calibri" pitchFamily="34" charset="0"/>
                          <a:cs typeface="Times New Roman" panose="02020603050405020304" pitchFamily="18" charset="0"/>
                        </a:rPr>
                        <a:t>Gorge smoke management protection under state programs in OR &amp; WA</a:t>
                      </a:r>
                    </a:p>
                  </a:txBody>
                  <a:tcPr/>
                </a:tc>
              </a:tr>
              <a:tr h="951711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Portland/Vancouver-area Emissions</a:t>
                      </a:r>
                      <a:endParaRPr kumimoji="0"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Portland Air Toxics Solutions Plan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Portland and Vancouver Ozone Maintenance Plan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Columbia River Clean Diesel Project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6294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Current rules &amp; programs addressing the major contributing sources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3327736"/>
              </p:ext>
            </p:extLst>
          </p:nvPr>
        </p:nvGraphicFramePr>
        <p:xfrm>
          <a:off x="838200" y="2514600"/>
          <a:ext cx="76962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410"/>
                <a:gridCol w="5009790"/>
              </a:tblGrid>
              <a:tr h="137635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EMISSION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REGULATORY PROGRAM/RULES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42436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Ammonia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agricultural operations (fertilizer)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dairy operations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Best Management Practices (BMPs) 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2436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+mj-lt"/>
                          <a:cs typeface="Times New Roman" panose="02020603050405020304" pitchFamily="18" charset="0"/>
                        </a:rPr>
                        <a:t>Industrial Point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pulp &amp; paper mills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boilers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secondary aluminum plants</a:t>
                      </a:r>
                      <a:endParaRPr kumimoji="0" lang="en-US" sz="16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New Source Review/PSD for new/modified sources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Regional Haze Program – BART and non-BART sources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Federal Air Toxics Source Standards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487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Study Findings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2188675"/>
            <a:ext cx="6705600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170361"/>
            <a:ext cx="6705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Pollutants most contributing to haze are sulfates and nitrates.  Nitrates worse in winter in east. </a:t>
            </a:r>
          </a:p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Sources contributing to haze are both local and distant.</a:t>
            </a:r>
          </a:p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Moisture/humidity/fog plays a major role in haze formation </a:t>
            </a:r>
          </a:p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Biogenic/natural sources contribute up to 70% of haze during certain worst case days. </a:t>
            </a:r>
          </a:p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PGE Boardman power plant was most significant individual contributor to haze.</a:t>
            </a:r>
          </a:p>
          <a:p>
            <a:pPr marL="231775" indent="-2317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Eliminating all industrial emissions near the Gorge will not substantially improve haze.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71600"/>
            <a:ext cx="48768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Study Conclusions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162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288925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Projections indicate slight improvement in visibility despite regional growth.</a:t>
            </a:r>
          </a:p>
          <a:p>
            <a:pPr marL="346075" indent="-288925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Visibility benefits come from numerous AQ rules and programs already in place – no “silver bullet” to significantly improve visibility in the Gorge.</a:t>
            </a:r>
          </a:p>
          <a:p>
            <a:pPr marL="346075" indent="-288925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Progress for reducing haze in Gorge will be tracked and periodically evaluated under the ongoing regional haze planning process.  </a:t>
            </a:r>
          </a:p>
          <a:p>
            <a:pPr marL="346075" lvl="0" indent="-288925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Air agencies concluded the federal regional haze program is the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 air quality strategy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will best help carry out the purposes of Scenic Area Act.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770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Gorge Study 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543800" cy="4525963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Oregon Department of Environmental Quality</a:t>
            </a:r>
          </a:p>
          <a:p>
            <a:pPr marL="457200" lvl="1" indent="0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 www.deq.state.or.us/aq/gorgeair/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Southwest Clean Air Agency</a:t>
            </a:r>
          </a:p>
          <a:p>
            <a:pPr marL="457200" lvl="1" indent="0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www.swcleanair.org/Pages/ReportsStudies/ColumbiaRiverGorge/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 Forest Service</a:t>
            </a:r>
          </a:p>
          <a:p>
            <a:pPr marL="457200" lvl="1" indent="0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4"/>
              </a:rPr>
              <a:t>www.fsvisimages.com/fstemplate.aspx?site=cori1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National Park Service – Colorado State University</a:t>
            </a:r>
          </a:p>
          <a:p>
            <a:pPr marL="457200" lvl="1" indent="0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5"/>
              </a:rPr>
              <a:t>www.vista.cira.colostate.edu/improve/Education/IntroToVisinstr.htm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Desert Research Institute – Causes of Haze</a:t>
            </a:r>
          </a:p>
          <a:p>
            <a:pPr marL="457200" lvl="1" indent="0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6"/>
              </a:rPr>
              <a:t>www.coha.dri.edu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473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770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List of key Gorge Studies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543800" cy="3962400"/>
          </a:xfrm>
        </p:spPr>
        <p:txBody>
          <a:bodyPr>
            <a:normAutofit/>
          </a:bodyPr>
          <a:lstStyle/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Columbia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Gorge Air Strategy Document - September 2011  </a:t>
            </a:r>
          </a:p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Draft Gorge Strategy Document – February 2008</a:t>
            </a:r>
          </a:p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Science Summary Report – February 2008</a:t>
            </a:r>
          </a:p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Gorge Air Quality Emission Inventory Report – January 2008 </a:t>
            </a:r>
          </a:p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Gorge Modeling Report – August 2007</a:t>
            </a:r>
          </a:p>
          <a:p>
            <a:pPr marL="339725" indent="-339725">
              <a:spcBef>
                <a:spcPts val="1200"/>
              </a:spcBef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Causes of Haze in the Gorge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CoHaGo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Report – July 2006 </a:t>
            </a: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Summary of past Gorge study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473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14400" y="1600200"/>
            <a:ext cx="7467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40 min presentation by directors of DEQ &amp; SWCAA. 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Emphasized Gorge protection is collaboration and partnership between air agencies and Forest Service.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Briefly summarized air quality in the Gorge:   </a:t>
            </a:r>
          </a:p>
          <a:p>
            <a:pPr marL="568325" lvl="1" indent="-279400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SzPct val="9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AQ is generally good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health standards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being met.</a:t>
            </a:r>
          </a:p>
          <a:p>
            <a:pPr marL="568325" lvl="1" indent="-279400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SzPct val="9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Air pollution affecting the Gorge is both local and distant. </a:t>
            </a:r>
          </a:p>
          <a:p>
            <a:pPr marL="568325" lvl="1" indent="-279400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SzPct val="9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Visibility not getting worse in spite of regional growth. </a:t>
            </a:r>
          </a:p>
          <a:p>
            <a:pPr marL="625475" indent="-3365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visibility improvement under Regional Haze rules. </a:t>
            </a:r>
          </a:p>
          <a:p>
            <a:pPr marL="625475" indent="-3365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 is “continued improvement”.</a:t>
            </a:r>
          </a:p>
          <a:p>
            <a:pPr marL="625475" indent="-3365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Limited state agency resources to conduct more study on the Gorge – but can provide more background on previous work conducted (today’s meeting). </a:t>
            </a:r>
          </a:p>
          <a:p>
            <a:pPr marL="568325" lvl="1" indent="-279400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SzPct val="90000"/>
              <a:buFont typeface="Wingdings" pitchFamily="2" charset="2"/>
              <a:buChar char="ü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9/9/14 Meeting Recap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FINNER\Pictures\downloads\CGNSAmap2png.png"/>
          <p:cNvPicPr>
            <a:picLocks noChangeAspect="1" noChangeArrowheads="1"/>
          </p:cNvPicPr>
          <p:nvPr/>
        </p:nvPicPr>
        <p:blipFill>
          <a:blip r:embed="rId3" cstate="print"/>
          <a:srcRect r="274"/>
          <a:stretch>
            <a:fillRect/>
          </a:stretch>
        </p:blipFill>
        <p:spPr bwMode="auto">
          <a:xfrm>
            <a:off x="457200" y="2209800"/>
            <a:ext cx="8473628" cy="2667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Monitoring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01000" y="3276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" y="2667000"/>
            <a:ext cx="1880644" cy="12003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Westside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Mt Zion site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(closed 2009)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2057400"/>
            <a:ext cx="1858907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/>
              <a:t>Eastside</a:t>
            </a:r>
          </a:p>
          <a:p>
            <a:pPr algn="ctr"/>
            <a:r>
              <a:rPr lang="en-US" sz="2400" b="1" dirty="0" err="1" smtClean="0"/>
              <a:t>Wishram</a:t>
            </a:r>
            <a:r>
              <a:rPr lang="en-US" sz="2400" b="1" dirty="0" smtClean="0"/>
              <a:t> site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762000" y="1524000"/>
            <a:ext cx="7543800" cy="51090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Current Gorge monitoring map</a:t>
            </a:r>
          </a:p>
        </p:txBody>
      </p:sp>
      <p:sp>
        <p:nvSpPr>
          <p:cNvPr id="28" name="Oval 27"/>
          <p:cNvSpPr/>
          <p:nvPr/>
        </p:nvSpPr>
        <p:spPr>
          <a:xfrm>
            <a:off x="7620000" y="2967335"/>
            <a:ext cx="990600" cy="918865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28600" y="464820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gency FB" pitchFamily="34" charset="0"/>
              </a:rPr>
              <a:t>Portland</a:t>
            </a:r>
            <a:endParaRPr lang="en-US" sz="1600" b="1" dirty="0">
              <a:latin typeface="Agency FB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981200" y="3881735"/>
            <a:ext cx="838200" cy="84266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mtn icon.jpg"/>
          <p:cNvPicPr>
            <a:picLocks noChangeAspect="1"/>
          </p:cNvPicPr>
          <p:nvPr/>
        </p:nvPicPr>
        <p:blipFill>
          <a:blip r:embed="rId4" cstate="print"/>
          <a:srcRect l="5714" t="17143" b="5714"/>
          <a:stretch>
            <a:fillRect/>
          </a:stretch>
        </p:blipFill>
        <p:spPr>
          <a:xfrm>
            <a:off x="5105278" y="4973682"/>
            <a:ext cx="1371722" cy="1198518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8678" y="586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05223" y="5558135"/>
            <a:ext cx="381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Mt. Hood Class I Area site</a:t>
            </a:r>
            <a:endParaRPr lang="en-US" sz="24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986623" y="5867400"/>
            <a:ext cx="53340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333878" y="5558135"/>
            <a:ext cx="838200" cy="84266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Wishramview+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908800" cy="5181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95400" y="1600200"/>
            <a:ext cx="6477000" cy="106182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View from Wishram monitor site</a:t>
            </a:r>
          </a:p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Looking southwest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1673" y="266700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Mt. Hood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667780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Dalles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95800" y="41910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32004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Gorge Visibility Monitoring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20% Haziest </a:t>
            </a:r>
            <a:r>
              <a:rPr lang="en-US" sz="3200" b="1" dirty="0" err="1" smtClean="0">
                <a:cs typeface="Arial" pitchFamily="34" charset="0"/>
              </a:rPr>
              <a:t>vs</a:t>
            </a:r>
            <a:r>
              <a:rPr lang="en-US" sz="3200" b="1" dirty="0" smtClean="0">
                <a:cs typeface="Arial" pitchFamily="34" charset="0"/>
              </a:rPr>
              <a:t> 20% Clearest Days</a:t>
            </a:r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1066800" y="20574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West Gorge (Mt Zion) </a:t>
            </a:r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4953000" y="20574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East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Go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rge (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Wishram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2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pic>
        <p:nvPicPr>
          <p:cNvPr id="34" name="Picture 33" descr="Gorge graph1+.jpg"/>
          <p:cNvPicPr>
            <a:picLocks noChangeAspect="1"/>
          </p:cNvPicPr>
          <p:nvPr/>
        </p:nvPicPr>
        <p:blipFill>
          <a:blip r:embed="rId3" cstate="print">
            <a:lum bright="-2000" contrast="2000"/>
          </a:blip>
          <a:stretch>
            <a:fillRect/>
          </a:stretch>
        </p:blipFill>
        <p:spPr>
          <a:xfrm>
            <a:off x="182880" y="2651760"/>
            <a:ext cx="8778240" cy="31394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90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2590800" y="1981200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West Gorge (Mt Zion)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3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pic>
        <p:nvPicPr>
          <p:cNvPr id="29" name="Picture 28" descr="Gorge graph2+.jpg"/>
          <p:cNvPicPr>
            <a:picLocks noChangeAspect="1"/>
          </p:cNvPicPr>
          <p:nvPr/>
        </p:nvPicPr>
        <p:blipFill>
          <a:blip r:embed="rId4" cstate="print">
            <a:lum bright="-2000" contrast="3000"/>
          </a:blip>
          <a:stretch>
            <a:fillRect/>
          </a:stretch>
        </p:blipFill>
        <p:spPr>
          <a:xfrm>
            <a:off x="182880" y="2590800"/>
            <a:ext cx="8778240" cy="30662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29000" y="5650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20% Haziest </a:t>
            </a:r>
            <a:r>
              <a:rPr lang="en-US" sz="3200" b="1" dirty="0" err="1" smtClean="0">
                <a:cs typeface="Arial" pitchFamily="34" charset="0"/>
              </a:rPr>
              <a:t>vs</a:t>
            </a:r>
            <a:r>
              <a:rPr lang="en-US" sz="3200" b="1" dirty="0" smtClean="0">
                <a:cs typeface="Arial" pitchFamily="34" charset="0"/>
              </a:rPr>
              <a:t> 20% Clearest Days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Content Placeholder 9"/>
          <p:cNvSpPr txBox="1">
            <a:spLocks/>
          </p:cNvSpPr>
          <p:nvPr/>
        </p:nvSpPr>
        <p:spPr>
          <a:xfrm>
            <a:off x="2286000" y="19812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East Gorge 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Wishram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3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pic>
        <p:nvPicPr>
          <p:cNvPr id="15" name="Picture 14" descr="gorge graph3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90800"/>
            <a:ext cx="8763000" cy="30609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52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20% Haziest </a:t>
            </a:r>
            <a:r>
              <a:rPr lang="en-US" sz="3200" b="1" dirty="0" err="1" smtClean="0">
                <a:cs typeface="Arial" pitchFamily="34" charset="0"/>
              </a:rPr>
              <a:t>vs</a:t>
            </a:r>
            <a:r>
              <a:rPr lang="en-US" sz="3200" b="1" dirty="0" smtClean="0">
                <a:cs typeface="Arial" pitchFamily="34" charset="0"/>
              </a:rPr>
              <a:t> 20% Clearest Days</a:t>
            </a:r>
          </a:p>
        </p:txBody>
      </p:sp>
      <p:pic>
        <p:nvPicPr>
          <p:cNvPr id="12" name="Picture 2" descr="Chart"/>
          <p:cNvPicPr>
            <a:picLocks noChangeAspect="1" noChangeArrowheads="1"/>
          </p:cNvPicPr>
          <p:nvPr/>
        </p:nvPicPr>
        <p:blipFill>
          <a:blip r:embed="rId5" cstate="print"/>
          <a:srcRect l="5376" t="8777" r="12800" b="10971"/>
          <a:stretch>
            <a:fillRect/>
          </a:stretch>
        </p:blipFill>
        <p:spPr bwMode="auto">
          <a:xfrm>
            <a:off x="636549" y="3124200"/>
            <a:ext cx="3935451" cy="2133600"/>
          </a:xfrm>
          <a:prstGeom prst="rect">
            <a:avLst/>
          </a:prstGeom>
          <a:noFill/>
        </p:spPr>
      </p:pic>
      <p:pic>
        <p:nvPicPr>
          <p:cNvPr id="14" name="Picture 13" descr="gorge graph3+.jpg"/>
          <p:cNvPicPr>
            <a:picLocks noChangeAspect="1"/>
          </p:cNvPicPr>
          <p:nvPr/>
        </p:nvPicPr>
        <p:blipFill>
          <a:blip r:embed="rId4" cstate="print"/>
          <a:srcRect l="53333" t="85885" r="667" b="1909"/>
          <a:stretch>
            <a:fillRect/>
          </a:stretch>
        </p:blipFill>
        <p:spPr>
          <a:xfrm>
            <a:off x="628374" y="5257800"/>
            <a:ext cx="3962400" cy="3736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3505200"/>
            <a:ext cx="23025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85-110 mi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3429000"/>
            <a:ext cx="3886200" cy="152400"/>
          </a:xfrm>
          <a:prstGeom prst="line">
            <a:avLst/>
          </a:prstGeom>
          <a:ln w="15875">
            <a:solidFill>
              <a:schemeClr val="bg1">
                <a:lumMod val="50000"/>
                <a:alpha val="4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7" name="Content Placeholder 9"/>
          <p:cNvSpPr txBox="1">
            <a:spLocks/>
          </p:cNvSpPr>
          <p:nvPr/>
        </p:nvSpPr>
        <p:spPr>
          <a:xfrm>
            <a:off x="990600" y="19812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Mt Hood Class I Area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3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pic>
        <p:nvPicPr>
          <p:cNvPr id="37" name="Picture 36" descr="gorge graph4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" y="2590800"/>
            <a:ext cx="8778240" cy="30662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052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20% Haziest </a:t>
            </a:r>
            <a:r>
              <a:rPr lang="en-US" sz="3200" b="1" dirty="0" err="1" smtClean="0">
                <a:cs typeface="Arial" pitchFamily="34" charset="0"/>
              </a:rPr>
              <a:t>vs</a:t>
            </a:r>
            <a:r>
              <a:rPr lang="en-US" sz="3200" b="1" dirty="0" smtClean="0">
                <a:cs typeface="Arial" pitchFamily="34" charset="0"/>
              </a:rPr>
              <a:t> 20% Clearest Days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2476" name="Picture 12" descr="http://views.cira.colostate.edu/fed/Temp/OutputFiles/CORI12404tI1tXpWebControl00.png"/>
          <p:cNvPicPr>
            <a:picLocks noChangeAspect="1" noChangeArrowheads="1"/>
          </p:cNvPicPr>
          <p:nvPr/>
        </p:nvPicPr>
        <p:blipFill>
          <a:blip r:embed="rId3" cstate="print"/>
          <a:srcRect l="1371" t="240" r="30171" b="21600"/>
          <a:stretch>
            <a:fillRect/>
          </a:stretch>
        </p:blipFill>
        <p:spPr bwMode="auto">
          <a:xfrm>
            <a:off x="4572000" y="2590800"/>
            <a:ext cx="4411913" cy="3054096"/>
          </a:xfrm>
          <a:prstGeom prst="rect">
            <a:avLst/>
          </a:prstGeom>
          <a:noFill/>
        </p:spPr>
      </p:pic>
      <p:grpSp>
        <p:nvGrpSpPr>
          <p:cNvPr id="74753" name="Group 1"/>
          <p:cNvGrpSpPr>
            <a:grpSpLocks/>
          </p:cNvGrpSpPr>
          <p:nvPr/>
        </p:nvGrpSpPr>
        <p:grpSpPr bwMode="auto">
          <a:xfrm>
            <a:off x="5705856" y="3651504"/>
            <a:ext cx="2843784" cy="573024"/>
            <a:chOff x="288" y="288"/>
            <a:chExt cx="3732" cy="564"/>
          </a:xfrm>
        </p:grpSpPr>
        <p:sp>
          <p:nvSpPr>
            <p:cNvPr id="74775" name="Freeform 23"/>
            <p:cNvSpPr>
              <a:spLocks/>
            </p:cNvSpPr>
            <p:nvPr/>
          </p:nvSpPr>
          <p:spPr bwMode="auto">
            <a:xfrm>
              <a:off x="306" y="354"/>
              <a:ext cx="37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372" y="96"/>
                </a:cxn>
                <a:cxn ang="0">
                  <a:pos x="372" y="72"/>
                </a:cxn>
                <a:cxn ang="0">
                  <a:pos x="0" y="0"/>
                </a:cxn>
              </a:cxnLst>
              <a:rect l="0" t="0" r="r" b="b"/>
              <a:pathLst>
                <a:path w="372" h="96">
                  <a:moveTo>
                    <a:pt x="0" y="0"/>
                  </a:moveTo>
                  <a:lnTo>
                    <a:pt x="0" y="24"/>
                  </a:lnTo>
                  <a:lnTo>
                    <a:pt x="372" y="96"/>
                  </a:lnTo>
                  <a:lnTo>
                    <a:pt x="372" y="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auto">
            <a:xfrm>
              <a:off x="288" y="34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auto">
            <a:xfrm>
              <a:off x="678" y="426"/>
              <a:ext cx="366" cy="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366" y="258"/>
                </a:cxn>
                <a:cxn ang="0">
                  <a:pos x="366" y="234"/>
                </a:cxn>
                <a:cxn ang="0">
                  <a:pos x="0" y="0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lnTo>
                    <a:pt x="0" y="24"/>
                  </a:lnTo>
                  <a:lnTo>
                    <a:pt x="366" y="258"/>
                  </a:lnTo>
                  <a:lnTo>
                    <a:pt x="366" y="2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2" name="Freeform 20"/>
            <p:cNvSpPr>
              <a:spLocks/>
            </p:cNvSpPr>
            <p:nvPr/>
          </p:nvSpPr>
          <p:spPr bwMode="auto">
            <a:xfrm>
              <a:off x="660" y="42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auto">
            <a:xfrm>
              <a:off x="1044" y="462"/>
              <a:ext cx="372" cy="222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222"/>
                </a:cxn>
                <a:cxn ang="0">
                  <a:pos x="372" y="24"/>
                </a:cxn>
                <a:cxn ang="0">
                  <a:pos x="372" y="0"/>
                </a:cxn>
                <a:cxn ang="0">
                  <a:pos x="0" y="198"/>
                </a:cxn>
              </a:cxnLst>
              <a:rect l="0" t="0" r="r" b="b"/>
              <a:pathLst>
                <a:path w="372" h="222">
                  <a:moveTo>
                    <a:pt x="0" y="198"/>
                  </a:moveTo>
                  <a:lnTo>
                    <a:pt x="0" y="222"/>
                  </a:lnTo>
                  <a:lnTo>
                    <a:pt x="372" y="24"/>
                  </a:lnTo>
                  <a:lnTo>
                    <a:pt x="372" y="0"/>
                  </a:lnTo>
                  <a:lnTo>
                    <a:pt x="0" y="19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0" name="Freeform 18"/>
            <p:cNvSpPr>
              <a:spLocks/>
            </p:cNvSpPr>
            <p:nvPr/>
          </p:nvSpPr>
          <p:spPr bwMode="auto">
            <a:xfrm>
              <a:off x="1026" y="65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9" name="Freeform 17"/>
            <p:cNvSpPr>
              <a:spLocks/>
            </p:cNvSpPr>
            <p:nvPr/>
          </p:nvSpPr>
          <p:spPr bwMode="auto">
            <a:xfrm>
              <a:off x="1416" y="462"/>
              <a:ext cx="36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366" y="192"/>
                </a:cxn>
                <a:cxn ang="0">
                  <a:pos x="366" y="168"/>
                </a:cxn>
                <a:cxn ang="0">
                  <a:pos x="0" y="0"/>
                </a:cxn>
              </a:cxnLst>
              <a:rect l="0" t="0" r="r" b="b"/>
              <a:pathLst>
                <a:path w="366" h="192">
                  <a:moveTo>
                    <a:pt x="0" y="0"/>
                  </a:moveTo>
                  <a:lnTo>
                    <a:pt x="0" y="24"/>
                  </a:lnTo>
                  <a:lnTo>
                    <a:pt x="366" y="192"/>
                  </a:lnTo>
                  <a:lnTo>
                    <a:pt x="366" y="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8" name="Freeform 16"/>
            <p:cNvSpPr>
              <a:spLocks/>
            </p:cNvSpPr>
            <p:nvPr/>
          </p:nvSpPr>
          <p:spPr bwMode="auto">
            <a:xfrm>
              <a:off x="1398" y="45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auto">
            <a:xfrm>
              <a:off x="1782" y="564"/>
              <a:ext cx="372" cy="9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90"/>
                </a:cxn>
                <a:cxn ang="0">
                  <a:pos x="372" y="24"/>
                </a:cxn>
                <a:cxn ang="0">
                  <a:pos x="372" y="0"/>
                </a:cxn>
                <a:cxn ang="0">
                  <a:pos x="0" y="66"/>
                </a:cxn>
              </a:cxnLst>
              <a:rect l="0" t="0" r="r" b="b"/>
              <a:pathLst>
                <a:path w="372" h="90">
                  <a:moveTo>
                    <a:pt x="0" y="66"/>
                  </a:moveTo>
                  <a:lnTo>
                    <a:pt x="0" y="90"/>
                  </a:lnTo>
                  <a:lnTo>
                    <a:pt x="372" y="24"/>
                  </a:lnTo>
                  <a:lnTo>
                    <a:pt x="372" y="0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6" name="Freeform 14"/>
            <p:cNvSpPr>
              <a:spLocks/>
            </p:cNvSpPr>
            <p:nvPr/>
          </p:nvSpPr>
          <p:spPr bwMode="auto">
            <a:xfrm>
              <a:off x="1764" y="62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5" name="Freeform 13"/>
            <p:cNvSpPr>
              <a:spLocks/>
            </p:cNvSpPr>
            <p:nvPr/>
          </p:nvSpPr>
          <p:spPr bwMode="auto">
            <a:xfrm>
              <a:off x="2154" y="564"/>
              <a:ext cx="372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372" y="102"/>
                </a:cxn>
                <a:cxn ang="0">
                  <a:pos x="372" y="78"/>
                </a:cxn>
                <a:cxn ang="0">
                  <a:pos x="0" y="0"/>
                </a:cxn>
              </a:cxnLst>
              <a:rect l="0" t="0" r="r" b="b"/>
              <a:pathLst>
                <a:path w="372" h="102">
                  <a:moveTo>
                    <a:pt x="0" y="0"/>
                  </a:moveTo>
                  <a:lnTo>
                    <a:pt x="0" y="24"/>
                  </a:lnTo>
                  <a:lnTo>
                    <a:pt x="372" y="102"/>
                  </a:lnTo>
                  <a:lnTo>
                    <a:pt x="372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auto">
            <a:xfrm>
              <a:off x="2136" y="55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auto">
            <a:xfrm>
              <a:off x="2526" y="642"/>
              <a:ext cx="366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366" y="186"/>
                </a:cxn>
                <a:cxn ang="0">
                  <a:pos x="366" y="162"/>
                </a:cxn>
                <a:cxn ang="0">
                  <a:pos x="0" y="0"/>
                </a:cxn>
              </a:cxnLst>
              <a:rect l="0" t="0" r="r" b="b"/>
              <a:pathLst>
                <a:path w="366" h="186">
                  <a:moveTo>
                    <a:pt x="0" y="0"/>
                  </a:moveTo>
                  <a:lnTo>
                    <a:pt x="0" y="24"/>
                  </a:lnTo>
                  <a:lnTo>
                    <a:pt x="366" y="186"/>
                  </a:lnTo>
                  <a:lnTo>
                    <a:pt x="366" y="1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auto">
            <a:xfrm>
              <a:off x="2508" y="63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auto">
            <a:xfrm>
              <a:off x="2892" y="564"/>
              <a:ext cx="372" cy="26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264"/>
                </a:cxn>
                <a:cxn ang="0">
                  <a:pos x="372" y="24"/>
                </a:cxn>
                <a:cxn ang="0">
                  <a:pos x="372" y="0"/>
                </a:cxn>
                <a:cxn ang="0">
                  <a:pos x="0" y="240"/>
                </a:cxn>
              </a:cxnLst>
              <a:rect l="0" t="0" r="r" b="b"/>
              <a:pathLst>
                <a:path w="372" h="264">
                  <a:moveTo>
                    <a:pt x="0" y="240"/>
                  </a:moveTo>
                  <a:lnTo>
                    <a:pt x="0" y="264"/>
                  </a:lnTo>
                  <a:lnTo>
                    <a:pt x="372" y="24"/>
                  </a:lnTo>
                  <a:lnTo>
                    <a:pt x="372" y="0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2874" y="79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auto">
            <a:xfrm>
              <a:off x="3264" y="294"/>
              <a:ext cx="366" cy="294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294"/>
                </a:cxn>
                <a:cxn ang="0">
                  <a:pos x="366" y="24"/>
                </a:cxn>
                <a:cxn ang="0">
                  <a:pos x="366" y="0"/>
                </a:cxn>
                <a:cxn ang="0">
                  <a:pos x="0" y="270"/>
                </a:cxn>
              </a:cxnLst>
              <a:rect l="0" t="0" r="r" b="b"/>
              <a:pathLst>
                <a:path w="366" h="294">
                  <a:moveTo>
                    <a:pt x="0" y="270"/>
                  </a:moveTo>
                  <a:lnTo>
                    <a:pt x="0" y="294"/>
                  </a:lnTo>
                  <a:lnTo>
                    <a:pt x="366" y="24"/>
                  </a:lnTo>
                  <a:lnTo>
                    <a:pt x="366" y="0"/>
                  </a:lnTo>
                  <a:lnTo>
                    <a:pt x="0" y="2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3246" y="55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auto">
            <a:xfrm>
              <a:off x="3618" y="306"/>
              <a:ext cx="396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396" y="528"/>
                </a:cxn>
                <a:cxn ang="0">
                  <a:pos x="372" y="528"/>
                </a:cxn>
                <a:cxn ang="0">
                  <a:pos x="0" y="0"/>
                </a:cxn>
              </a:cxnLst>
              <a:rect l="0" t="0" r="r" b="b"/>
              <a:pathLst>
                <a:path w="396" h="528">
                  <a:moveTo>
                    <a:pt x="0" y="0"/>
                  </a:moveTo>
                  <a:lnTo>
                    <a:pt x="24" y="0"/>
                  </a:lnTo>
                  <a:lnTo>
                    <a:pt x="396" y="528"/>
                  </a:lnTo>
                  <a:lnTo>
                    <a:pt x="372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auto">
            <a:xfrm>
              <a:off x="3612" y="28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5" name="Freeform 3"/>
            <p:cNvSpPr>
              <a:spLocks/>
            </p:cNvSpPr>
            <p:nvPr/>
          </p:nvSpPr>
          <p:spPr bwMode="auto">
            <a:xfrm>
              <a:off x="3984" y="81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Chart Data: MOHO1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824" name="Rectangle 7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Chart Data: MOHO1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826" name="Picture 74" descr="http://views.cira.colostate.edu/fed/Temp/OutputFiles/MOHO13762521PxXpWebControl00.png"/>
          <p:cNvPicPr>
            <a:picLocks noChangeAspect="1" noChangeArrowheads="1"/>
          </p:cNvPicPr>
          <p:nvPr/>
        </p:nvPicPr>
        <p:blipFill>
          <a:blip r:embed="rId4" cstate="print"/>
          <a:srcRect l="7269" t="14400" r="31543" b="60000"/>
          <a:stretch>
            <a:fillRect/>
          </a:stretch>
        </p:blipFill>
        <p:spPr bwMode="auto">
          <a:xfrm>
            <a:off x="4953000" y="3663696"/>
            <a:ext cx="3962400" cy="880619"/>
          </a:xfrm>
          <a:prstGeom prst="rect">
            <a:avLst/>
          </a:prstGeom>
          <a:noFill/>
        </p:spPr>
      </p:pic>
      <p:pic>
        <p:nvPicPr>
          <p:cNvPr id="141" name="Picture 140" descr="aaaGraphDDDDD+.jpg"/>
          <p:cNvPicPr>
            <a:picLocks noChangeAspect="1"/>
          </p:cNvPicPr>
          <p:nvPr/>
        </p:nvPicPr>
        <p:blipFill>
          <a:blip r:embed="rId5" cstate="print"/>
          <a:srcRect r="1322"/>
          <a:stretch>
            <a:fillRect/>
          </a:stretch>
        </p:blipFill>
        <p:spPr>
          <a:xfrm>
            <a:off x="228600" y="2596896"/>
            <a:ext cx="4343400" cy="3124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2600" y="3562290"/>
            <a:ext cx="188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85-110 mi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7158" y="3429000"/>
            <a:ext cx="1751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20-30 mi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722672" y="4267200"/>
            <a:ext cx="2011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200-225 mi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Hood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96000" y="4343400"/>
            <a:ext cx="1751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45-80 mi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Hood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Content Placeholder 9"/>
          <p:cNvSpPr txBox="1">
            <a:spLocks/>
          </p:cNvSpPr>
          <p:nvPr/>
        </p:nvSpPr>
        <p:spPr>
          <a:xfrm>
            <a:off x="990600" y="19812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East Gorge (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Wishram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Mt Hood Class I Area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28600" y="2590800"/>
            <a:ext cx="8763000" cy="3048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6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052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20% Haziest </a:t>
            </a:r>
            <a:r>
              <a:rPr lang="en-US" sz="3200" b="1" dirty="0" err="1" smtClean="0">
                <a:cs typeface="Arial" pitchFamily="34" charset="0"/>
              </a:rPr>
              <a:t>vs</a:t>
            </a:r>
            <a:r>
              <a:rPr lang="en-US" sz="3200" b="1" dirty="0" smtClean="0">
                <a:cs typeface="Arial" pitchFamily="34" charset="0"/>
              </a:rPr>
              <a:t> 20% Clearest Days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orgenitrate.jpg"/>
          <p:cNvPicPr>
            <a:picLocks noChangeAspect="1"/>
          </p:cNvPicPr>
          <p:nvPr/>
        </p:nvPicPr>
        <p:blipFill>
          <a:blip r:embed="rId3" cstate="print">
            <a:lum bright="-5000"/>
          </a:blip>
          <a:stretch>
            <a:fillRect/>
          </a:stretch>
        </p:blipFill>
        <p:spPr>
          <a:xfrm>
            <a:off x="228600" y="2537732"/>
            <a:ext cx="4351280" cy="3019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GorgeSulfate.jpg"/>
          <p:cNvPicPr>
            <a:picLocks noChangeAspect="1"/>
          </p:cNvPicPr>
          <p:nvPr/>
        </p:nvPicPr>
        <p:blipFill>
          <a:blip r:embed="rId4" cstate="print">
            <a:lum bright="-5000"/>
          </a:blip>
          <a:stretch>
            <a:fillRect/>
          </a:stretch>
        </p:blipFill>
        <p:spPr>
          <a:xfrm>
            <a:off x="4572000" y="2537732"/>
            <a:ext cx="4343400" cy="302486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Content Placeholder 9"/>
          <p:cNvSpPr txBox="1">
            <a:spLocks/>
          </p:cNvSpPr>
          <p:nvPr/>
        </p:nvSpPr>
        <p:spPr>
          <a:xfrm>
            <a:off x="1905000" y="19812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Gorge NADP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WA98 monitoring site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1371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Nitrate and Sulfate Deposition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514600"/>
            <a:ext cx="8686800" cy="3048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12912" y="6304002"/>
            <a:ext cx="32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Source:  IMPROVE data, FLM  Environmental Database</a:t>
            </a:r>
          </a:p>
          <a:p>
            <a:pPr algn="r"/>
            <a:r>
              <a:rPr lang="en-US" sz="1000" i="1" dirty="0" smtClean="0">
                <a:hlinkClick r:id="rId5"/>
              </a:rPr>
              <a:t>http://views.cira.colostate.edu/fed/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 </a:t>
            </a:r>
            <a:endParaRPr lang="en-US" sz="1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10-year trend:  2003-2013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Gorge Visibility Trends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15488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SUMMARY</a:t>
            </a:r>
          </a:p>
        </p:txBody>
      </p:sp>
      <p:sp>
        <p:nvSpPr>
          <p:cNvPr id="23497" name="Rectangle 9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Chart Data: CORI1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38" name="Rectangle 19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Chart Data: CORI1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707" name="Rectangle 290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Chart Data: CORI1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7" name="Rectangle 2916"/>
          <p:cNvSpPr/>
          <p:nvPr/>
        </p:nvSpPr>
        <p:spPr>
          <a:xfrm>
            <a:off x="1143000" y="2279859"/>
            <a:ext cx="6858000" cy="360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0" indent="-452438">
              <a:lnSpc>
                <a:spcPct val="95000"/>
              </a:lnSpc>
              <a:spcBef>
                <a:spcPts val="12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For haziest and clearest visibility days, West side is slightly better than East.</a:t>
            </a:r>
          </a:p>
          <a:p>
            <a:pPr marL="682625" lvl="0" indent="-452438">
              <a:lnSpc>
                <a:spcPct val="95000"/>
              </a:lnSpc>
              <a:spcBef>
                <a:spcPts val="12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Slight improving trend both sides (West closed in 2009) and expected to continue.</a:t>
            </a:r>
          </a:p>
          <a:p>
            <a:pPr marL="682625" lvl="0" indent="-452438">
              <a:lnSpc>
                <a:spcPct val="95000"/>
              </a:lnSpc>
              <a:spcBef>
                <a:spcPts val="12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East side monitor is good location for tracking future trends, and the effect of Boardman. </a:t>
            </a:r>
          </a:p>
          <a:p>
            <a:pPr marL="682625" lvl="0" indent="-452438">
              <a:lnSpc>
                <a:spcPct val="95000"/>
              </a:lnSpc>
              <a:spcBef>
                <a:spcPts val="12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Mt Hood Class I Area significantly better visibility than Gorge (no surprise). </a:t>
            </a:r>
          </a:p>
          <a:p>
            <a:pPr marL="682625" lvl="0" indent="-452438">
              <a:lnSpc>
                <a:spcPct val="95000"/>
              </a:lnSpc>
              <a:spcBef>
                <a:spcPts val="12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Nitrate and Sulfate deposition is decreasing.</a:t>
            </a: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447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68325" lvl="1" indent="-279400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0000FF"/>
              </a:buClr>
              <a:buSzPct val="90000"/>
            </a:pPr>
            <a:r>
              <a:rPr lang="en-US" sz="3200" dirty="0" smtClean="0">
                <a:latin typeface="+mj-lt"/>
                <a:cs typeface="Arial" pitchFamily="34" charset="0"/>
              </a:rPr>
              <a:t>Air Quality well under the Health Standard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9/9/14 Meeting Recap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5000"/>
          </a:blip>
          <a:srcRect l="6750" t="16875" r="6000" b="17813"/>
          <a:stretch>
            <a:fillRect/>
          </a:stretch>
        </p:blipFill>
        <p:spPr bwMode="auto">
          <a:xfrm>
            <a:off x="1066800" y="2037907"/>
            <a:ext cx="6705600" cy="42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6248400"/>
            <a:ext cx="1617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b="1" dirty="0" smtClean="0">
                <a:solidFill>
                  <a:srgbClr val="FF0000"/>
                </a:solidFill>
              </a:rPr>
              <a:t> wildfire impact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533471"/>
            <a:ext cx="1981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2007, EPA lowered the 24-hr PM2.5 NAAQS to 35 </a:t>
            </a:r>
            <a:r>
              <a:rPr lang="en-US" b="1" dirty="0" err="1" smtClean="0"/>
              <a:t>ug</a:t>
            </a:r>
            <a:r>
              <a:rPr lang="en-US" b="1" dirty="0" smtClean="0"/>
              <a:t>/m</a:t>
            </a:r>
            <a:r>
              <a:rPr lang="en-US" b="1" baseline="20000" dirty="0" smtClean="0"/>
              <a:t>3</a:t>
            </a:r>
            <a:r>
              <a:rPr lang="en-US" b="1" dirty="0" smtClean="0"/>
              <a:t> </a:t>
            </a:r>
            <a:endParaRPr lang="en-US" b="1" baseline="20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 smtClean="0">
                <a:solidFill>
                  <a:schemeClr val="bg1"/>
                </a:solidFill>
                <a:cs typeface="Arial" pitchFamily="34" charset="0"/>
              </a:rPr>
              <a:t>Oregon/Washington RH Plans</a:t>
            </a:r>
            <a:endParaRPr lang="en-US" sz="3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3" name="Rectangle 2882"/>
          <p:cNvSpPr/>
          <p:nvPr/>
        </p:nvSpPr>
        <p:spPr>
          <a:xfrm>
            <a:off x="1295400" y="1396425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Calibri" pitchFamily="34" charset="0"/>
              </a:rPr>
              <a:t>Overview of EPA’s Regional Haze Rule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884" name="Rectangle 7"/>
          <p:cNvSpPr>
            <a:spLocks noChangeArrowheads="1"/>
          </p:cNvSpPr>
          <p:nvPr/>
        </p:nvSpPr>
        <p:spPr bwMode="auto">
          <a:xfrm>
            <a:off x="1219200" y="2209800"/>
            <a:ext cx="693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8925" indent="-288925" algn="l">
              <a:lnSpc>
                <a:spcPct val="95000"/>
              </a:lnSpc>
              <a:spcBef>
                <a:spcPts val="12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Adopted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1999 - to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address visibility problems 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all156 Class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Areas over next 60 years.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0" name="Slide Number Placeholder 9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295400"/>
            <a:ext cx="533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What’s a Class I Area?</a:t>
            </a:r>
          </a:p>
        </p:txBody>
      </p:sp>
      <p:sp>
        <p:nvSpPr>
          <p:cNvPr id="1229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162800" cy="3962400"/>
          </a:xfrm>
          <a:noFill/>
        </p:spPr>
        <p:txBody>
          <a:bodyPr lIns="90488" tIns="44450" rIns="90488" bIns="44450">
            <a:normAutofit/>
          </a:bodyPr>
          <a:lstStyle/>
          <a:p>
            <a:pPr marL="231775" indent="-231775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Areas designated by Congress on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August 7, 1977</a:t>
            </a:r>
          </a:p>
          <a:p>
            <a:pPr marL="682625" lvl="1" indent="-217488">
              <a:spcBef>
                <a:spcPts val="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 Parks over 5,000 acres</a:t>
            </a:r>
          </a:p>
          <a:p>
            <a:pPr marL="682625" lvl="1" indent="-217488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Wilderness areas over 6,000 acres</a:t>
            </a: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Identified visibility as an important value in these natural areas.   </a:t>
            </a: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 total of 156 Class I areas in the country.</a:t>
            </a: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Oregon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has 12 Class I areas.</a:t>
            </a:r>
          </a:p>
          <a:p>
            <a:pPr marL="231775" indent="-231775">
              <a:spcBef>
                <a:spcPts val="1200"/>
              </a:spcBef>
              <a:buClr>
                <a:srgbClr val="FF0000"/>
              </a:buClr>
              <a:buSzPct val="100000"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Washington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has 8 Class I areas.</a:t>
            </a:r>
          </a:p>
          <a:p>
            <a:pPr marL="350838" indent="-350838">
              <a:spcBef>
                <a:spcPct val="75000"/>
              </a:spcBef>
              <a:buClr>
                <a:srgbClr val="FF0000"/>
              </a:buClr>
              <a:buSzPct val="10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50838" indent="-350838" eaLnBrk="1" hangingPunct="1">
              <a:spcBef>
                <a:spcPct val="75000"/>
              </a:spcBef>
              <a:buClr>
                <a:srgbClr val="FF0000"/>
              </a:buClr>
              <a:buSzPct val="10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590800" y="1295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dirty="0" smtClean="0">
                <a:latin typeface="Calibri" pitchFamily="34" charset="0"/>
              </a:rPr>
              <a:t>156 Class </a:t>
            </a:r>
            <a:r>
              <a:rPr lang="en-US" sz="3200" b="1" dirty="0">
                <a:latin typeface="Calibri" pitchFamily="34" charset="0"/>
              </a:rPr>
              <a:t>I Areas in US</a:t>
            </a:r>
          </a:p>
        </p:txBody>
      </p:sp>
      <p:pic>
        <p:nvPicPr>
          <p:cNvPr id="7" name="Picture 3" descr="USclassIareas"/>
          <p:cNvPicPr>
            <a:picLocks noChangeAspect="1" noChangeArrowheads="1"/>
          </p:cNvPicPr>
          <p:nvPr/>
        </p:nvPicPr>
        <p:blipFill>
          <a:blip r:embed="rId2" cstate="print"/>
          <a:srcRect t="7747"/>
          <a:stretch>
            <a:fillRect/>
          </a:stretch>
        </p:blipFill>
        <p:spPr bwMode="auto">
          <a:xfrm>
            <a:off x="1219199" y="1838619"/>
            <a:ext cx="6705601" cy="45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12192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"/>
                <a:cs typeface="Times New Roman" pitchFamily="18" charset="0"/>
              </a:rPr>
              <a:t>Oregon Class I </a:t>
            </a:r>
            <a:r>
              <a:rPr lang="en-US" sz="2800" b="1" dirty="0" smtClean="0">
                <a:ea typeface="Times"/>
                <a:cs typeface="Times New Roman" pitchFamily="18" charset="0"/>
              </a:rPr>
              <a:t>Areas and </a:t>
            </a:r>
            <a:r>
              <a:rPr lang="en-US" sz="2800" b="1" smtClean="0">
                <a:ea typeface="Times"/>
                <a:cs typeface="Times New Roman" pitchFamily="18" charset="0"/>
              </a:rPr>
              <a:t>IMPROVE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Times"/>
                <a:cs typeface="Times New Roman" pitchFamily="18" charset="0"/>
              </a:rPr>
              <a:t>monitors 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Times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1143000" y="457200"/>
            <a:ext cx="6858000" cy="762000"/>
          </a:xfrm>
          <a:prstGeom prst="rect">
            <a:avLst/>
          </a:prstGeom>
          <a:solidFill>
            <a:srgbClr val="439777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6" name="Picture 35" descr="ORclassI areas.bmp"/>
          <p:cNvPicPr>
            <a:picLocks noChangeAspect="1"/>
          </p:cNvPicPr>
          <p:nvPr/>
        </p:nvPicPr>
        <p:blipFill>
          <a:blip r:embed="rId3" cstate="print"/>
          <a:srcRect l="9143" t="2248"/>
          <a:stretch>
            <a:fillRect/>
          </a:stretch>
        </p:blipFill>
        <p:spPr>
          <a:xfrm>
            <a:off x="1219200" y="1752600"/>
            <a:ext cx="6537368" cy="47671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7" name="Freeform 6"/>
          <p:cNvSpPr>
            <a:spLocks/>
          </p:cNvSpPr>
          <p:nvPr/>
        </p:nvSpPr>
        <p:spPr bwMode="auto">
          <a:xfrm>
            <a:off x="6145344" y="2802939"/>
            <a:ext cx="50506" cy="109025"/>
          </a:xfrm>
          <a:custGeom>
            <a:avLst/>
            <a:gdLst>
              <a:gd name="T0" fmla="*/ 257524 w 25"/>
              <a:gd name="T1" fmla="*/ 538425 h 54"/>
              <a:gd name="T2" fmla="*/ 257524 w 25"/>
              <a:gd name="T3" fmla="*/ 474660 h 54"/>
              <a:gd name="T4" fmla="*/ 0 w 25"/>
              <a:gd name="T5" fmla="*/ 474660 h 54"/>
              <a:gd name="T6" fmla="*/ 0 w 25"/>
              <a:gd name="T7" fmla="*/ 405893 h 54"/>
              <a:gd name="T8" fmla="*/ 257524 w 25"/>
              <a:gd name="T9" fmla="*/ 405893 h 54"/>
              <a:gd name="T10" fmla="*/ 257524 w 25"/>
              <a:gd name="T11" fmla="*/ 338463 h 54"/>
              <a:gd name="T12" fmla="*/ 609972 w 25"/>
              <a:gd name="T13" fmla="*/ 338463 h 54"/>
              <a:gd name="T14" fmla="*/ 257524 w 25"/>
              <a:gd name="T15" fmla="*/ 266996 h 54"/>
              <a:gd name="T16" fmla="*/ 947514 w 25"/>
              <a:gd name="T17" fmla="*/ 0 h 54"/>
              <a:gd name="T18" fmla="*/ 1195545 w 25"/>
              <a:gd name="T19" fmla="*/ 65329 h 54"/>
              <a:gd name="T20" fmla="*/ 1195545 w 25"/>
              <a:gd name="T21" fmla="*/ 139792 h 54"/>
              <a:gd name="T22" fmla="*/ 947514 w 25"/>
              <a:gd name="T23" fmla="*/ 139792 h 54"/>
              <a:gd name="T24" fmla="*/ 947514 w 25"/>
              <a:gd name="T25" fmla="*/ 206471 h 54"/>
              <a:gd name="T26" fmla="*/ 1195545 w 25"/>
              <a:gd name="T27" fmla="*/ 206471 h 54"/>
              <a:gd name="T28" fmla="*/ 1195545 w 25"/>
              <a:gd name="T29" fmla="*/ 266996 h 54"/>
              <a:gd name="T30" fmla="*/ 609972 w 25"/>
              <a:gd name="T31" fmla="*/ 266996 h 54"/>
              <a:gd name="T32" fmla="*/ 609972 w 25"/>
              <a:gd name="T33" fmla="*/ 338463 h 54"/>
              <a:gd name="T34" fmla="*/ 947514 w 25"/>
              <a:gd name="T35" fmla="*/ 338463 h 54"/>
              <a:gd name="T36" fmla="*/ 1195545 w 25"/>
              <a:gd name="T37" fmla="*/ 338463 h 54"/>
              <a:gd name="T38" fmla="*/ 1195545 w 25"/>
              <a:gd name="T39" fmla="*/ 474660 h 54"/>
              <a:gd name="T40" fmla="*/ 257524 w 25"/>
              <a:gd name="T41" fmla="*/ 538425 h 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"/>
              <a:gd name="T64" fmla="*/ 0 h 54"/>
              <a:gd name="T65" fmla="*/ 25 w 25"/>
              <a:gd name="T66" fmla="*/ 54 h 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" h="54">
                <a:moveTo>
                  <a:pt x="6" y="54"/>
                </a:moveTo>
                <a:lnTo>
                  <a:pt x="6" y="48"/>
                </a:lnTo>
                <a:lnTo>
                  <a:pt x="0" y="48"/>
                </a:lnTo>
                <a:lnTo>
                  <a:pt x="0" y="41"/>
                </a:lnTo>
                <a:lnTo>
                  <a:pt x="6" y="41"/>
                </a:lnTo>
                <a:lnTo>
                  <a:pt x="6" y="34"/>
                </a:lnTo>
                <a:lnTo>
                  <a:pt x="13" y="34"/>
                </a:lnTo>
                <a:lnTo>
                  <a:pt x="6" y="27"/>
                </a:lnTo>
                <a:lnTo>
                  <a:pt x="20" y="0"/>
                </a:lnTo>
                <a:lnTo>
                  <a:pt x="25" y="7"/>
                </a:lnTo>
                <a:lnTo>
                  <a:pt x="25" y="14"/>
                </a:lnTo>
                <a:lnTo>
                  <a:pt x="20" y="14"/>
                </a:lnTo>
                <a:lnTo>
                  <a:pt x="20" y="21"/>
                </a:lnTo>
                <a:lnTo>
                  <a:pt x="25" y="21"/>
                </a:lnTo>
                <a:lnTo>
                  <a:pt x="25" y="27"/>
                </a:lnTo>
                <a:lnTo>
                  <a:pt x="13" y="27"/>
                </a:lnTo>
                <a:lnTo>
                  <a:pt x="13" y="34"/>
                </a:lnTo>
                <a:lnTo>
                  <a:pt x="20" y="34"/>
                </a:lnTo>
                <a:lnTo>
                  <a:pt x="25" y="34"/>
                </a:lnTo>
                <a:lnTo>
                  <a:pt x="25" y="48"/>
                </a:lnTo>
                <a:lnTo>
                  <a:pt x="6" y="54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7244932" y="2465266"/>
            <a:ext cx="67822" cy="25742"/>
          </a:xfrm>
          <a:custGeom>
            <a:avLst/>
            <a:gdLst>
              <a:gd name="T0" fmla="*/ 2 w 47"/>
              <a:gd name="T1" fmla="*/ 0 h 17"/>
              <a:gd name="T2" fmla="*/ 32 w 47"/>
              <a:gd name="T3" fmla="*/ 13 h 17"/>
              <a:gd name="T4" fmla="*/ 47 w 47"/>
              <a:gd name="T5" fmla="*/ 13 h 17"/>
              <a:gd name="T6" fmla="*/ 35 w 47"/>
              <a:gd name="T7" fmla="*/ 14 h 17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17"/>
              <a:gd name="T14" fmla="*/ 47 w 4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17">
                <a:moveTo>
                  <a:pt x="2" y="0"/>
                </a:moveTo>
                <a:cubicBezTo>
                  <a:pt x="0" y="17"/>
                  <a:pt x="18" y="12"/>
                  <a:pt x="32" y="13"/>
                </a:cubicBezTo>
                <a:cubicBezTo>
                  <a:pt x="37" y="12"/>
                  <a:pt x="47" y="13"/>
                  <a:pt x="47" y="13"/>
                </a:cubicBezTo>
                <a:lnTo>
                  <a:pt x="35" y="14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43"/>
          <p:cNvSpPr>
            <a:spLocks noChangeArrowheads="1"/>
          </p:cNvSpPr>
          <p:nvPr/>
        </p:nvSpPr>
        <p:spPr bwMode="auto">
          <a:xfrm>
            <a:off x="3534545" y="2438400"/>
            <a:ext cx="965200" cy="219075"/>
          </a:xfrm>
          <a:custGeom>
            <a:avLst/>
            <a:gdLst>
              <a:gd name="T0" fmla="*/ 76639 w 964538"/>
              <a:gd name="T1" fmla="*/ 55263 h 236519"/>
              <a:gd name="T2" fmla="*/ 63960 w 964538"/>
              <a:gd name="T3" fmla="*/ 74471 h 236519"/>
              <a:gd name="T4" fmla="*/ 22746 w 964538"/>
              <a:gd name="T5" fmla="*/ 93680 h 236519"/>
              <a:gd name="T6" fmla="*/ 3723 w 964538"/>
              <a:gd name="T7" fmla="*/ 98482 h 236519"/>
              <a:gd name="T8" fmla="*/ 6892 w 964538"/>
              <a:gd name="T9" fmla="*/ 112891 h 236519"/>
              <a:gd name="T10" fmla="*/ 13230 w 964538"/>
              <a:gd name="T11" fmla="*/ 129698 h 236519"/>
              <a:gd name="T12" fmla="*/ 25915 w 964538"/>
              <a:gd name="T13" fmla="*/ 160913 h 236519"/>
              <a:gd name="T14" fmla="*/ 67129 w 964538"/>
              <a:gd name="T15" fmla="*/ 151309 h 236519"/>
              <a:gd name="T16" fmla="*/ 105174 w 964538"/>
              <a:gd name="T17" fmla="*/ 136901 h 236519"/>
              <a:gd name="T18" fmla="*/ 130536 w 964538"/>
              <a:gd name="T19" fmla="*/ 124897 h 236519"/>
              <a:gd name="T20" fmla="*/ 168582 w 964538"/>
              <a:gd name="T21" fmla="*/ 112891 h 236519"/>
              <a:gd name="T22" fmla="*/ 187606 w 964538"/>
              <a:gd name="T23" fmla="*/ 105687 h 236519"/>
              <a:gd name="T24" fmla="*/ 190777 w 964538"/>
              <a:gd name="T25" fmla="*/ 86477 h 236519"/>
              <a:gd name="T26" fmla="*/ 209800 w 964538"/>
              <a:gd name="T27" fmla="*/ 72069 h 236519"/>
              <a:gd name="T28" fmla="*/ 241504 w 964538"/>
              <a:gd name="T29" fmla="*/ 64868 h 236519"/>
              <a:gd name="T30" fmla="*/ 276379 w 964538"/>
              <a:gd name="T31" fmla="*/ 67268 h 236519"/>
              <a:gd name="T32" fmla="*/ 289060 w 964538"/>
              <a:gd name="T33" fmla="*/ 79274 h 236519"/>
              <a:gd name="T34" fmla="*/ 311255 w 964538"/>
              <a:gd name="T35" fmla="*/ 67268 h 236519"/>
              <a:gd name="T36" fmla="*/ 349299 w 964538"/>
              <a:gd name="T37" fmla="*/ 67268 h 236519"/>
              <a:gd name="T38" fmla="*/ 361981 w 964538"/>
              <a:gd name="T39" fmla="*/ 76873 h 236519"/>
              <a:gd name="T40" fmla="*/ 409539 w 964538"/>
              <a:gd name="T41" fmla="*/ 62466 h 236519"/>
              <a:gd name="T42" fmla="*/ 438071 w 964538"/>
              <a:gd name="T43" fmla="*/ 52862 h 236519"/>
              <a:gd name="T44" fmla="*/ 463436 w 964538"/>
              <a:gd name="T45" fmla="*/ 55263 h 236519"/>
              <a:gd name="T46" fmla="*/ 590255 w 964538"/>
              <a:gd name="T47" fmla="*/ 76873 h 236519"/>
              <a:gd name="T48" fmla="*/ 656834 w 964538"/>
              <a:gd name="T49" fmla="*/ 110490 h 236519"/>
              <a:gd name="T50" fmla="*/ 669516 w 964538"/>
              <a:gd name="T51" fmla="*/ 163315 h 236519"/>
              <a:gd name="T52" fmla="*/ 780482 w 964538"/>
              <a:gd name="T53" fmla="*/ 148908 h 236519"/>
              <a:gd name="T54" fmla="*/ 786822 w 964538"/>
              <a:gd name="T55" fmla="*/ 120095 h 236519"/>
              <a:gd name="T56" fmla="*/ 815356 w 964538"/>
              <a:gd name="T57" fmla="*/ 115292 h 236519"/>
              <a:gd name="T58" fmla="*/ 834380 w 964538"/>
              <a:gd name="T59" fmla="*/ 103286 h 236519"/>
              <a:gd name="T60" fmla="*/ 964368 w 964538"/>
              <a:gd name="T61" fmla="*/ 98482 h 236519"/>
              <a:gd name="T62" fmla="*/ 935834 w 964538"/>
              <a:gd name="T63" fmla="*/ 36054 h 236519"/>
              <a:gd name="T64" fmla="*/ 926322 w 964538"/>
              <a:gd name="T65" fmla="*/ 14443 h 236519"/>
              <a:gd name="T66" fmla="*/ 783652 w 964538"/>
              <a:gd name="T67" fmla="*/ 21645 h 236519"/>
              <a:gd name="T68" fmla="*/ 713902 w 964538"/>
              <a:gd name="T69" fmla="*/ 48059 h 236519"/>
              <a:gd name="T70" fmla="*/ 691709 w 964538"/>
              <a:gd name="T71" fmla="*/ 21645 h 236519"/>
              <a:gd name="T72" fmla="*/ 539527 w 964538"/>
              <a:gd name="T73" fmla="*/ 12041 h 236519"/>
              <a:gd name="T74" fmla="*/ 476117 w 964538"/>
              <a:gd name="T75" fmla="*/ 4837 h 236519"/>
              <a:gd name="T76" fmla="*/ 409539 w 964538"/>
              <a:gd name="T77" fmla="*/ 2438 h 236519"/>
              <a:gd name="T78" fmla="*/ 289060 w 964538"/>
              <a:gd name="T79" fmla="*/ 19245 h 236519"/>
              <a:gd name="T80" fmla="*/ 102005 w 964538"/>
              <a:gd name="T81" fmla="*/ 52862 h 2365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64538"/>
              <a:gd name="T124" fmla="*/ 0 h 236519"/>
              <a:gd name="T125" fmla="*/ 964538 w 964538"/>
              <a:gd name="T126" fmla="*/ 236519 h 2365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64538" h="236519">
                <a:moveTo>
                  <a:pt x="101445" y="69415"/>
                </a:moveTo>
                <a:cubicBezTo>
                  <a:pt x="93037" y="70466"/>
                  <a:pt x="82909" y="67367"/>
                  <a:pt x="76220" y="72569"/>
                </a:cubicBezTo>
                <a:cubicBezTo>
                  <a:pt x="71174" y="76494"/>
                  <a:pt x="75926" y="85769"/>
                  <a:pt x="73067" y="91487"/>
                </a:cubicBezTo>
                <a:cubicBezTo>
                  <a:pt x="71372" y="94876"/>
                  <a:pt x="66485" y="95327"/>
                  <a:pt x="63608" y="97793"/>
                </a:cubicBezTo>
                <a:cubicBezTo>
                  <a:pt x="59094" y="101663"/>
                  <a:pt x="55942" y="107108"/>
                  <a:pt x="50995" y="110406"/>
                </a:cubicBezTo>
                <a:cubicBezTo>
                  <a:pt x="36006" y="120399"/>
                  <a:pt x="45130" y="115514"/>
                  <a:pt x="22618" y="123018"/>
                </a:cubicBezTo>
                <a:lnTo>
                  <a:pt x="13158" y="126171"/>
                </a:lnTo>
                <a:lnTo>
                  <a:pt x="3699" y="129324"/>
                </a:lnTo>
                <a:cubicBezTo>
                  <a:pt x="2648" y="132477"/>
                  <a:pt x="0" y="135505"/>
                  <a:pt x="546" y="138784"/>
                </a:cubicBezTo>
                <a:cubicBezTo>
                  <a:pt x="1169" y="142522"/>
                  <a:pt x="5157" y="144854"/>
                  <a:pt x="6852" y="148243"/>
                </a:cubicBezTo>
                <a:cubicBezTo>
                  <a:pt x="8338" y="151216"/>
                  <a:pt x="9092" y="154506"/>
                  <a:pt x="10005" y="157702"/>
                </a:cubicBezTo>
                <a:cubicBezTo>
                  <a:pt x="11196" y="161869"/>
                  <a:pt x="10451" y="166931"/>
                  <a:pt x="13158" y="170315"/>
                </a:cubicBezTo>
                <a:cubicBezTo>
                  <a:pt x="15234" y="172910"/>
                  <a:pt x="19465" y="172417"/>
                  <a:pt x="22618" y="173468"/>
                </a:cubicBezTo>
                <a:cubicBezTo>
                  <a:pt x="23669" y="186080"/>
                  <a:pt x="18513" y="200937"/>
                  <a:pt x="25771" y="211305"/>
                </a:cubicBezTo>
                <a:cubicBezTo>
                  <a:pt x="29583" y="216751"/>
                  <a:pt x="38383" y="207101"/>
                  <a:pt x="44689" y="204999"/>
                </a:cubicBezTo>
                <a:cubicBezTo>
                  <a:pt x="58256" y="200477"/>
                  <a:pt x="50929" y="202651"/>
                  <a:pt x="66761" y="198693"/>
                </a:cubicBezTo>
                <a:cubicBezTo>
                  <a:pt x="80920" y="184532"/>
                  <a:pt x="71989" y="190643"/>
                  <a:pt x="95139" y="182927"/>
                </a:cubicBezTo>
                <a:lnTo>
                  <a:pt x="104598" y="179774"/>
                </a:lnTo>
                <a:lnTo>
                  <a:pt x="114058" y="176621"/>
                </a:lnTo>
                <a:cubicBezTo>
                  <a:pt x="126619" y="157780"/>
                  <a:pt x="112900" y="174164"/>
                  <a:pt x="129823" y="164009"/>
                </a:cubicBezTo>
                <a:cubicBezTo>
                  <a:pt x="153458" y="149826"/>
                  <a:pt x="112450" y="165436"/>
                  <a:pt x="148742" y="154549"/>
                </a:cubicBezTo>
                <a:cubicBezTo>
                  <a:pt x="155109" y="152639"/>
                  <a:pt x="161354" y="150345"/>
                  <a:pt x="167660" y="148243"/>
                </a:cubicBezTo>
                <a:lnTo>
                  <a:pt x="177120" y="145090"/>
                </a:lnTo>
                <a:cubicBezTo>
                  <a:pt x="180273" y="142988"/>
                  <a:pt x="183190" y="140479"/>
                  <a:pt x="186579" y="138784"/>
                </a:cubicBezTo>
                <a:cubicBezTo>
                  <a:pt x="189552" y="137298"/>
                  <a:pt x="194804" y="138717"/>
                  <a:pt x="196038" y="135631"/>
                </a:cubicBezTo>
                <a:cubicBezTo>
                  <a:pt x="196758" y="133831"/>
                  <a:pt x="190667" y="116364"/>
                  <a:pt x="189732" y="113559"/>
                </a:cubicBezTo>
                <a:cubicBezTo>
                  <a:pt x="190783" y="110406"/>
                  <a:pt x="191175" y="106950"/>
                  <a:pt x="192885" y="104100"/>
                </a:cubicBezTo>
                <a:cubicBezTo>
                  <a:pt x="196984" y="97267"/>
                  <a:pt x="201465" y="96693"/>
                  <a:pt x="208651" y="94640"/>
                </a:cubicBezTo>
                <a:cubicBezTo>
                  <a:pt x="212818" y="93450"/>
                  <a:pt x="217112" y="92732"/>
                  <a:pt x="221263" y="91487"/>
                </a:cubicBezTo>
                <a:cubicBezTo>
                  <a:pt x="227630" y="89577"/>
                  <a:pt x="233876" y="87283"/>
                  <a:pt x="240182" y="85181"/>
                </a:cubicBezTo>
                <a:lnTo>
                  <a:pt x="249641" y="82028"/>
                </a:lnTo>
                <a:cubicBezTo>
                  <a:pt x="255638" y="83227"/>
                  <a:pt x="268402" y="85102"/>
                  <a:pt x="274866" y="88334"/>
                </a:cubicBezTo>
                <a:cubicBezTo>
                  <a:pt x="278255" y="90029"/>
                  <a:pt x="281172" y="92538"/>
                  <a:pt x="284325" y="94640"/>
                </a:cubicBezTo>
                <a:cubicBezTo>
                  <a:pt x="285376" y="97793"/>
                  <a:pt x="284188" y="103630"/>
                  <a:pt x="287478" y="104100"/>
                </a:cubicBezTo>
                <a:cubicBezTo>
                  <a:pt x="294059" y="105040"/>
                  <a:pt x="306397" y="97793"/>
                  <a:pt x="306397" y="97793"/>
                </a:cubicBezTo>
                <a:cubicBezTo>
                  <a:pt x="307448" y="94640"/>
                  <a:pt x="307200" y="90684"/>
                  <a:pt x="309550" y="88334"/>
                </a:cubicBezTo>
                <a:cubicBezTo>
                  <a:pt x="311900" y="85984"/>
                  <a:pt x="315685" y="85181"/>
                  <a:pt x="319009" y="85181"/>
                </a:cubicBezTo>
                <a:cubicBezTo>
                  <a:pt x="328527" y="85181"/>
                  <a:pt x="337928" y="87283"/>
                  <a:pt x="347387" y="88334"/>
                </a:cubicBezTo>
                <a:cubicBezTo>
                  <a:pt x="348438" y="91487"/>
                  <a:pt x="348190" y="95443"/>
                  <a:pt x="350540" y="97793"/>
                </a:cubicBezTo>
                <a:cubicBezTo>
                  <a:pt x="352890" y="100143"/>
                  <a:pt x="356696" y="101314"/>
                  <a:pt x="360000" y="100947"/>
                </a:cubicBezTo>
                <a:cubicBezTo>
                  <a:pt x="385026" y="98166"/>
                  <a:pt x="371954" y="95633"/>
                  <a:pt x="388378" y="88334"/>
                </a:cubicBezTo>
                <a:cubicBezTo>
                  <a:pt x="394452" y="85634"/>
                  <a:pt x="400990" y="84130"/>
                  <a:pt x="407296" y="82028"/>
                </a:cubicBezTo>
                <a:cubicBezTo>
                  <a:pt x="410449" y="80977"/>
                  <a:pt x="413990" y="80718"/>
                  <a:pt x="416755" y="78875"/>
                </a:cubicBezTo>
                <a:cubicBezTo>
                  <a:pt x="443871" y="60799"/>
                  <a:pt x="409560" y="82473"/>
                  <a:pt x="435674" y="69415"/>
                </a:cubicBezTo>
                <a:cubicBezTo>
                  <a:pt x="439063" y="67720"/>
                  <a:pt x="441980" y="65211"/>
                  <a:pt x="445133" y="63109"/>
                </a:cubicBezTo>
                <a:cubicBezTo>
                  <a:pt x="449887" y="64693"/>
                  <a:pt x="458975" y="66155"/>
                  <a:pt x="460899" y="72569"/>
                </a:cubicBezTo>
                <a:cubicBezTo>
                  <a:pt x="463334" y="80685"/>
                  <a:pt x="455785" y="95933"/>
                  <a:pt x="464052" y="97793"/>
                </a:cubicBezTo>
                <a:cubicBezTo>
                  <a:pt x="504056" y="106794"/>
                  <a:pt x="546033" y="99896"/>
                  <a:pt x="587023" y="100947"/>
                </a:cubicBezTo>
                <a:cubicBezTo>
                  <a:pt x="588074" y="109355"/>
                  <a:pt x="582449" y="122694"/>
                  <a:pt x="590176" y="126171"/>
                </a:cubicBezTo>
                <a:cubicBezTo>
                  <a:pt x="661136" y="158102"/>
                  <a:pt x="644636" y="102078"/>
                  <a:pt x="653238" y="145090"/>
                </a:cubicBezTo>
                <a:cubicBezTo>
                  <a:pt x="653527" y="149708"/>
                  <a:pt x="651669" y="189250"/>
                  <a:pt x="659544" y="204999"/>
                </a:cubicBezTo>
                <a:cubicBezTo>
                  <a:pt x="661239" y="208388"/>
                  <a:pt x="663749" y="211305"/>
                  <a:pt x="665851" y="214458"/>
                </a:cubicBezTo>
                <a:cubicBezTo>
                  <a:pt x="669004" y="212356"/>
                  <a:pt x="671535" y="208485"/>
                  <a:pt x="675310" y="208152"/>
                </a:cubicBezTo>
                <a:cubicBezTo>
                  <a:pt x="778321" y="199063"/>
                  <a:pt x="762549" y="236519"/>
                  <a:pt x="776209" y="195540"/>
                </a:cubicBezTo>
                <a:cubicBezTo>
                  <a:pt x="777260" y="186081"/>
                  <a:pt x="777797" y="176550"/>
                  <a:pt x="779362" y="167162"/>
                </a:cubicBezTo>
                <a:cubicBezTo>
                  <a:pt x="779908" y="163883"/>
                  <a:pt x="780165" y="160052"/>
                  <a:pt x="782515" y="157702"/>
                </a:cubicBezTo>
                <a:cubicBezTo>
                  <a:pt x="784865" y="155352"/>
                  <a:pt x="788730" y="155270"/>
                  <a:pt x="791975" y="154549"/>
                </a:cubicBezTo>
                <a:cubicBezTo>
                  <a:pt x="798216" y="153162"/>
                  <a:pt x="804587" y="152447"/>
                  <a:pt x="810893" y="151396"/>
                </a:cubicBezTo>
                <a:cubicBezTo>
                  <a:pt x="814046" y="149294"/>
                  <a:pt x="817442" y="147516"/>
                  <a:pt x="820353" y="145090"/>
                </a:cubicBezTo>
                <a:cubicBezTo>
                  <a:pt x="823779" y="142235"/>
                  <a:pt x="826102" y="138104"/>
                  <a:pt x="829812" y="135631"/>
                </a:cubicBezTo>
                <a:cubicBezTo>
                  <a:pt x="832577" y="133787"/>
                  <a:pt x="835951" y="132640"/>
                  <a:pt x="839271" y="132478"/>
                </a:cubicBezTo>
                <a:cubicBezTo>
                  <a:pt x="879177" y="130531"/>
                  <a:pt x="919150" y="130375"/>
                  <a:pt x="959089" y="129324"/>
                </a:cubicBezTo>
                <a:cubicBezTo>
                  <a:pt x="958038" y="103048"/>
                  <a:pt x="964538" y="75347"/>
                  <a:pt x="955936" y="50497"/>
                </a:cubicBezTo>
                <a:cubicBezTo>
                  <a:pt x="953164" y="42489"/>
                  <a:pt x="937653" y="52203"/>
                  <a:pt x="930711" y="47344"/>
                </a:cubicBezTo>
                <a:cubicBezTo>
                  <a:pt x="925265" y="43532"/>
                  <a:pt x="926507" y="34731"/>
                  <a:pt x="924405" y="28425"/>
                </a:cubicBezTo>
                <a:lnTo>
                  <a:pt x="921252" y="18966"/>
                </a:lnTo>
                <a:cubicBezTo>
                  <a:pt x="901137" y="25671"/>
                  <a:pt x="909962" y="23557"/>
                  <a:pt x="873955" y="25272"/>
                </a:cubicBezTo>
                <a:cubicBezTo>
                  <a:pt x="842442" y="26773"/>
                  <a:pt x="810893" y="27374"/>
                  <a:pt x="779362" y="28425"/>
                </a:cubicBezTo>
                <a:cubicBezTo>
                  <a:pt x="777260" y="31578"/>
                  <a:pt x="773975" y="34208"/>
                  <a:pt x="773056" y="37884"/>
                </a:cubicBezTo>
                <a:cubicBezTo>
                  <a:pt x="761080" y="85789"/>
                  <a:pt x="793305" y="67494"/>
                  <a:pt x="709994" y="63109"/>
                </a:cubicBezTo>
                <a:cubicBezTo>
                  <a:pt x="701364" y="57356"/>
                  <a:pt x="698655" y="57301"/>
                  <a:pt x="694229" y="47344"/>
                </a:cubicBezTo>
                <a:cubicBezTo>
                  <a:pt x="691529" y="41269"/>
                  <a:pt x="694228" y="30527"/>
                  <a:pt x="687922" y="28425"/>
                </a:cubicBezTo>
                <a:cubicBezTo>
                  <a:pt x="637081" y="11478"/>
                  <a:pt x="675648" y="22327"/>
                  <a:pt x="568104" y="18966"/>
                </a:cubicBezTo>
                <a:cubicBezTo>
                  <a:pt x="557594" y="17915"/>
                  <a:pt x="546500" y="19423"/>
                  <a:pt x="536573" y="15813"/>
                </a:cubicBezTo>
                <a:cubicBezTo>
                  <a:pt x="516468" y="8502"/>
                  <a:pt x="552473" y="0"/>
                  <a:pt x="523961" y="9507"/>
                </a:cubicBezTo>
                <a:cubicBezTo>
                  <a:pt x="507144" y="8456"/>
                  <a:pt x="490268" y="8117"/>
                  <a:pt x="473511" y="6353"/>
                </a:cubicBezTo>
                <a:cubicBezTo>
                  <a:pt x="470206" y="6005"/>
                  <a:pt x="467372" y="3358"/>
                  <a:pt x="464052" y="3200"/>
                </a:cubicBezTo>
                <a:cubicBezTo>
                  <a:pt x="445155" y="2300"/>
                  <a:pt x="426215" y="3200"/>
                  <a:pt x="407296" y="3200"/>
                </a:cubicBezTo>
                <a:lnTo>
                  <a:pt x="334775" y="6353"/>
                </a:lnTo>
                <a:lnTo>
                  <a:pt x="287478" y="25272"/>
                </a:lnTo>
                <a:lnTo>
                  <a:pt x="274866" y="47"/>
                </a:lnTo>
                <a:lnTo>
                  <a:pt x="101445" y="69415"/>
                </a:lnTo>
                <a:close/>
              </a:path>
            </a:pathLst>
          </a:cu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909762" y="5562600"/>
            <a:ext cx="604838" cy="409575"/>
            <a:chOff x="2488" y="1632"/>
            <a:chExt cx="381" cy="258"/>
          </a:xfrm>
        </p:grpSpPr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544" y="1650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2133600" y="5715000"/>
            <a:ext cx="713657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KALM1</a:t>
            </a:r>
          </a:p>
        </p:txBody>
      </p:sp>
      <p:grpSp>
        <p:nvGrpSpPr>
          <p:cNvPr id="48" name="Group 39"/>
          <p:cNvGrpSpPr>
            <a:grpSpLocks/>
          </p:cNvGrpSpPr>
          <p:nvPr/>
        </p:nvGrpSpPr>
        <p:grpSpPr bwMode="auto">
          <a:xfrm>
            <a:off x="3662362" y="2819400"/>
            <a:ext cx="604838" cy="409575"/>
            <a:chOff x="2488" y="1632"/>
            <a:chExt cx="381" cy="258"/>
          </a:xfrm>
        </p:grpSpPr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2544" y="1632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39"/>
          <p:cNvGrpSpPr>
            <a:grpSpLocks/>
          </p:cNvGrpSpPr>
          <p:nvPr/>
        </p:nvGrpSpPr>
        <p:grpSpPr bwMode="auto">
          <a:xfrm>
            <a:off x="3429000" y="4114800"/>
            <a:ext cx="563563" cy="409575"/>
            <a:chOff x="2488" y="1632"/>
            <a:chExt cx="355" cy="258"/>
          </a:xfrm>
        </p:grpSpPr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2518" y="1660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39"/>
          <p:cNvGrpSpPr>
            <a:grpSpLocks/>
          </p:cNvGrpSpPr>
          <p:nvPr/>
        </p:nvGrpSpPr>
        <p:grpSpPr bwMode="auto">
          <a:xfrm>
            <a:off x="3141662" y="5181600"/>
            <a:ext cx="592138" cy="533400"/>
            <a:chOff x="2488" y="1524"/>
            <a:chExt cx="373" cy="336"/>
          </a:xfrm>
        </p:grpSpPr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2536" y="1524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2488" y="160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39"/>
          <p:cNvGrpSpPr>
            <a:grpSpLocks/>
          </p:cNvGrpSpPr>
          <p:nvPr/>
        </p:nvGrpSpPr>
        <p:grpSpPr bwMode="auto">
          <a:xfrm>
            <a:off x="6024562" y="3505200"/>
            <a:ext cx="604838" cy="409575"/>
            <a:chOff x="2488" y="1632"/>
            <a:chExt cx="381" cy="258"/>
          </a:xfrm>
        </p:grpSpPr>
        <p:sp>
          <p:nvSpPr>
            <p:cNvPr id="70" name="Text Box 40"/>
            <p:cNvSpPr txBox="1">
              <a:spLocks noChangeArrowheads="1"/>
            </p:cNvSpPr>
            <p:nvPr/>
          </p:nvSpPr>
          <p:spPr bwMode="auto">
            <a:xfrm>
              <a:off x="2544" y="1632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3657600" y="43434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THSI1</a:t>
            </a:r>
          </a:p>
        </p:txBody>
      </p:sp>
      <p:sp>
        <p:nvSpPr>
          <p:cNvPr id="76" name="Text Box 46"/>
          <p:cNvSpPr txBox="1">
            <a:spLocks noChangeArrowheads="1"/>
          </p:cNvSpPr>
          <p:nvPr/>
        </p:nvSpPr>
        <p:spPr bwMode="auto">
          <a:xfrm>
            <a:off x="6257605" y="3657600"/>
            <a:ext cx="676595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STAR1</a:t>
            </a:r>
          </a:p>
        </p:txBody>
      </p:sp>
      <p:grpSp>
        <p:nvGrpSpPr>
          <p:cNvPr id="83" name="Group 39"/>
          <p:cNvGrpSpPr>
            <a:grpSpLocks/>
          </p:cNvGrpSpPr>
          <p:nvPr/>
        </p:nvGrpSpPr>
        <p:grpSpPr bwMode="auto">
          <a:xfrm>
            <a:off x="7239000" y="2971800"/>
            <a:ext cx="604838" cy="409575"/>
            <a:chOff x="2488" y="1632"/>
            <a:chExt cx="381" cy="258"/>
          </a:xfrm>
        </p:grpSpPr>
        <p:sp>
          <p:nvSpPr>
            <p:cNvPr id="84" name="Text Box 40"/>
            <p:cNvSpPr txBox="1">
              <a:spLocks noChangeArrowheads="1"/>
            </p:cNvSpPr>
            <p:nvPr/>
          </p:nvSpPr>
          <p:spPr bwMode="auto">
            <a:xfrm>
              <a:off x="2544" y="1632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3886200" y="2971800"/>
            <a:ext cx="748923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MOHO1</a:t>
            </a:r>
          </a:p>
        </p:txBody>
      </p:sp>
      <p:grpSp>
        <p:nvGrpSpPr>
          <p:cNvPr id="88" name="Group 39"/>
          <p:cNvGrpSpPr>
            <a:grpSpLocks/>
          </p:cNvGrpSpPr>
          <p:nvPr/>
        </p:nvGrpSpPr>
        <p:grpSpPr bwMode="auto">
          <a:xfrm>
            <a:off x="4301307" y="2286000"/>
            <a:ext cx="604838" cy="409575"/>
            <a:chOff x="2488" y="1632"/>
            <a:chExt cx="381" cy="258"/>
          </a:xfrm>
        </p:grpSpPr>
        <p:sp>
          <p:nvSpPr>
            <p:cNvPr id="89" name="Text Box 40"/>
            <p:cNvSpPr txBox="1">
              <a:spLocks noChangeArrowheads="1"/>
            </p:cNvSpPr>
            <p:nvPr/>
          </p:nvSpPr>
          <p:spPr bwMode="auto">
            <a:xfrm>
              <a:off x="2544" y="1632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Text Box 42"/>
          <p:cNvSpPr txBox="1">
            <a:spLocks noChangeArrowheads="1"/>
          </p:cNvSpPr>
          <p:nvPr/>
        </p:nvSpPr>
        <p:spPr bwMode="auto">
          <a:xfrm>
            <a:off x="4572000" y="2286000"/>
            <a:ext cx="654346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CORI1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3123901" y="2057400"/>
            <a:ext cx="1676699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200" b="1" i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Columbia Gorge Scenic Area</a:t>
            </a: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7543800" y="3075801"/>
            <a:ext cx="704039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HECA1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476599" y="5421868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CRLA1</a:t>
            </a:r>
          </a:p>
        </p:txBody>
      </p:sp>
      <p:sp>
        <p:nvSpPr>
          <p:cNvPr id="69" name="5-Point Star 68"/>
          <p:cNvSpPr/>
          <p:nvPr/>
        </p:nvSpPr>
        <p:spPr>
          <a:xfrm>
            <a:off x="4495800" y="243840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3840481" y="30022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3611881" y="42976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3352800" y="548640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2087881" y="57454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7421881" y="31546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6202681" y="36880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05400" y="5334000"/>
            <a:ext cx="259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638800" y="5452646"/>
            <a:ext cx="1735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IMPROVE monitor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638800" y="5867400"/>
            <a:ext cx="213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Mandatory Class I area</a:t>
            </a:r>
            <a:endParaRPr lang="en-US" sz="1600" b="1" dirty="0"/>
          </a:p>
        </p:txBody>
      </p:sp>
      <p:sp>
        <p:nvSpPr>
          <p:cNvPr id="57" name="Rectangle 56"/>
          <p:cNvSpPr/>
          <p:nvPr/>
        </p:nvSpPr>
        <p:spPr>
          <a:xfrm>
            <a:off x="5257800" y="5943600"/>
            <a:ext cx="381000" cy="2286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364481" y="559117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39"/>
          <p:cNvGrpSpPr>
            <a:grpSpLocks/>
          </p:cNvGrpSpPr>
          <p:nvPr/>
        </p:nvGrpSpPr>
        <p:grpSpPr bwMode="auto">
          <a:xfrm>
            <a:off x="5181600" y="5410200"/>
            <a:ext cx="563563" cy="409575"/>
            <a:chOff x="2488" y="1632"/>
            <a:chExt cx="355" cy="258"/>
          </a:xfrm>
        </p:grpSpPr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2518" y="1660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>
            <a:spLocks/>
          </p:cNvSpPr>
          <p:nvPr/>
        </p:nvSpPr>
        <p:spPr>
          <a:xfrm>
            <a:off x="1143000" y="457200"/>
            <a:ext cx="6858000" cy="762000"/>
          </a:xfrm>
          <a:prstGeom prst="rect">
            <a:avLst/>
          </a:prstGeom>
          <a:solidFill>
            <a:srgbClr val="439777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58151" y="3276600"/>
            <a:ext cx="33140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MAP GOES HERE</a:t>
            </a:r>
            <a:endParaRPr lang="en-US" sz="3600" dirty="0"/>
          </a:p>
        </p:txBody>
      </p:sp>
      <p:pic>
        <p:nvPicPr>
          <p:cNvPr id="5" name="Content Placeholder 2" descr="cla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40873"/>
            <a:ext cx="7010400" cy="5417127"/>
          </a:xfrm>
          <a:prstGeom prst="rect">
            <a:avLst/>
          </a:prstGeom>
        </p:spPr>
      </p:pic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10668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"/>
                <a:cs typeface="Times New Roman" pitchFamily="18" charset="0"/>
              </a:rPr>
              <a:t>Washington Class I </a:t>
            </a:r>
            <a:r>
              <a:rPr lang="en-US" sz="2600" b="1" dirty="0" smtClean="0">
                <a:ea typeface="Times"/>
                <a:cs typeface="Times New Roman" pitchFamily="18" charset="0"/>
              </a:rPr>
              <a:t>Areas and IMPROVE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"/>
                <a:cs typeface="Times New Roman" pitchFamily="18" charset="0"/>
              </a:rPr>
              <a:t>monitors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Times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"/>
                <a:cs typeface="Times New Roman" pitchFamily="18" charset="0"/>
              </a:rPr>
              <a:t>   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28956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44196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44196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36576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2514600"/>
            <a:ext cx="457200" cy="4572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>
            <a:off x="6829825" y="5818066"/>
            <a:ext cx="67822" cy="25742"/>
          </a:xfrm>
          <a:custGeom>
            <a:avLst/>
            <a:gdLst>
              <a:gd name="T0" fmla="*/ 2 w 47"/>
              <a:gd name="T1" fmla="*/ 0 h 17"/>
              <a:gd name="T2" fmla="*/ 32 w 47"/>
              <a:gd name="T3" fmla="*/ 13 h 17"/>
              <a:gd name="T4" fmla="*/ 47 w 47"/>
              <a:gd name="T5" fmla="*/ 13 h 17"/>
              <a:gd name="T6" fmla="*/ 35 w 47"/>
              <a:gd name="T7" fmla="*/ 14 h 17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17"/>
              <a:gd name="T14" fmla="*/ 47 w 4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17">
                <a:moveTo>
                  <a:pt x="2" y="0"/>
                </a:moveTo>
                <a:cubicBezTo>
                  <a:pt x="0" y="17"/>
                  <a:pt x="18" y="12"/>
                  <a:pt x="32" y="13"/>
                </a:cubicBezTo>
                <a:cubicBezTo>
                  <a:pt x="37" y="12"/>
                  <a:pt x="47" y="13"/>
                  <a:pt x="47" y="13"/>
                </a:cubicBezTo>
                <a:lnTo>
                  <a:pt x="35" y="14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4043362" y="5715000"/>
            <a:ext cx="604838" cy="409575"/>
            <a:chOff x="2488" y="1632"/>
            <a:chExt cx="381" cy="258"/>
          </a:xfrm>
        </p:grpSpPr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2544" y="1632"/>
              <a:ext cx="325" cy="1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2488" y="1632"/>
              <a:ext cx="276" cy="25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4156893" y="5638800"/>
            <a:ext cx="654346" cy="2769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CORI1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819400" y="5862090"/>
            <a:ext cx="1676699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Columbia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Gorge</a:t>
            </a:r>
          </a:p>
          <a:p>
            <a:pPr algn="ctr" eaLnBrk="0" hangingPunct="0">
              <a:lnSpc>
                <a:spcPct val="95000"/>
              </a:lnSpc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Scenic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Area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4221481" y="5897881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5791200"/>
            <a:ext cx="228600" cy="22860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 smtClean="0">
                <a:solidFill>
                  <a:schemeClr val="bg1"/>
                </a:solidFill>
                <a:cs typeface="Arial" pitchFamily="34" charset="0"/>
              </a:rPr>
              <a:t>Oregon/Washington RH Plans</a:t>
            </a:r>
            <a:endParaRPr lang="en-US" sz="3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1009650" y="3295650"/>
            <a:ext cx="5153025" cy="2476500"/>
            <a:chOff x="348" y="252"/>
            <a:chExt cx="3246" cy="1560"/>
          </a:xfrm>
        </p:grpSpPr>
        <p:sp>
          <p:nvSpPr>
            <p:cNvPr id="13160" name="Rectangle 1896"/>
            <p:cNvSpPr>
              <a:spLocks noChangeArrowheads="1"/>
            </p:cNvSpPr>
            <p:nvPr/>
          </p:nvSpPr>
          <p:spPr bwMode="auto">
            <a:xfrm>
              <a:off x="348" y="1734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" name="Rectangle 1895"/>
            <p:cNvSpPr>
              <a:spLocks noChangeArrowheads="1"/>
            </p:cNvSpPr>
            <p:nvPr/>
          </p:nvSpPr>
          <p:spPr bwMode="auto">
            <a:xfrm>
              <a:off x="348" y="1680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" name="Rectangle 1894"/>
            <p:cNvSpPr>
              <a:spLocks noChangeArrowheads="1"/>
            </p:cNvSpPr>
            <p:nvPr/>
          </p:nvSpPr>
          <p:spPr bwMode="auto">
            <a:xfrm>
              <a:off x="348" y="165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" name="Rectangle 1893"/>
            <p:cNvSpPr>
              <a:spLocks noChangeArrowheads="1"/>
            </p:cNvSpPr>
            <p:nvPr/>
          </p:nvSpPr>
          <p:spPr bwMode="auto">
            <a:xfrm>
              <a:off x="348" y="163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" name="Rectangle 1892"/>
            <p:cNvSpPr>
              <a:spLocks noChangeArrowheads="1"/>
            </p:cNvSpPr>
            <p:nvPr/>
          </p:nvSpPr>
          <p:spPr bwMode="auto">
            <a:xfrm>
              <a:off x="348" y="159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" name="Rectangle 1891"/>
            <p:cNvSpPr>
              <a:spLocks noChangeArrowheads="1"/>
            </p:cNvSpPr>
            <p:nvPr/>
          </p:nvSpPr>
          <p:spPr bwMode="auto">
            <a:xfrm>
              <a:off x="348" y="15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" name="Rectangle 1890"/>
            <p:cNvSpPr>
              <a:spLocks noChangeArrowheads="1"/>
            </p:cNvSpPr>
            <p:nvPr/>
          </p:nvSpPr>
          <p:spPr bwMode="auto">
            <a:xfrm>
              <a:off x="348" y="157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" name="Rectangle 1889"/>
            <p:cNvSpPr>
              <a:spLocks noChangeArrowheads="1"/>
            </p:cNvSpPr>
            <p:nvPr/>
          </p:nvSpPr>
          <p:spPr bwMode="auto">
            <a:xfrm>
              <a:off x="372" y="1152"/>
              <a:ext cx="18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" name="Rectangle 1888"/>
            <p:cNvSpPr>
              <a:spLocks noChangeArrowheads="1"/>
            </p:cNvSpPr>
            <p:nvPr/>
          </p:nvSpPr>
          <p:spPr bwMode="auto">
            <a:xfrm>
              <a:off x="372" y="924"/>
              <a:ext cx="1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" name="Rectangle 1887"/>
            <p:cNvSpPr>
              <a:spLocks noChangeArrowheads="1"/>
            </p:cNvSpPr>
            <p:nvPr/>
          </p:nvSpPr>
          <p:spPr bwMode="auto">
            <a:xfrm>
              <a:off x="372" y="90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" name="Rectangle 1886"/>
            <p:cNvSpPr>
              <a:spLocks noChangeArrowheads="1"/>
            </p:cNvSpPr>
            <p:nvPr/>
          </p:nvSpPr>
          <p:spPr bwMode="auto">
            <a:xfrm>
              <a:off x="372" y="90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" name="Freeform 1885"/>
            <p:cNvSpPr>
              <a:spLocks/>
            </p:cNvSpPr>
            <p:nvPr/>
          </p:nvSpPr>
          <p:spPr bwMode="auto">
            <a:xfrm>
              <a:off x="372" y="89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" name="Rectangle 1884"/>
            <p:cNvSpPr>
              <a:spLocks noChangeArrowheads="1"/>
            </p:cNvSpPr>
            <p:nvPr/>
          </p:nvSpPr>
          <p:spPr bwMode="auto">
            <a:xfrm>
              <a:off x="372" y="86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" name="Rectangle 1883"/>
            <p:cNvSpPr>
              <a:spLocks noChangeArrowheads="1"/>
            </p:cNvSpPr>
            <p:nvPr/>
          </p:nvSpPr>
          <p:spPr bwMode="auto">
            <a:xfrm>
              <a:off x="372" y="86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" name="Freeform 1882"/>
            <p:cNvSpPr>
              <a:spLocks/>
            </p:cNvSpPr>
            <p:nvPr/>
          </p:nvSpPr>
          <p:spPr bwMode="auto">
            <a:xfrm>
              <a:off x="372" y="85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" name="Rectangle 1881"/>
            <p:cNvSpPr>
              <a:spLocks noChangeArrowheads="1"/>
            </p:cNvSpPr>
            <p:nvPr/>
          </p:nvSpPr>
          <p:spPr bwMode="auto">
            <a:xfrm>
              <a:off x="372" y="86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" name="Freeform 1880"/>
            <p:cNvSpPr>
              <a:spLocks/>
            </p:cNvSpPr>
            <p:nvPr/>
          </p:nvSpPr>
          <p:spPr bwMode="auto">
            <a:xfrm>
              <a:off x="372" y="85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" name="Rectangle 1879"/>
            <p:cNvSpPr>
              <a:spLocks noChangeArrowheads="1"/>
            </p:cNvSpPr>
            <p:nvPr/>
          </p:nvSpPr>
          <p:spPr bwMode="auto">
            <a:xfrm>
              <a:off x="402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" name="Rectangle 1878"/>
            <p:cNvSpPr>
              <a:spLocks noChangeArrowheads="1"/>
            </p:cNvSpPr>
            <p:nvPr/>
          </p:nvSpPr>
          <p:spPr bwMode="auto">
            <a:xfrm>
              <a:off x="402" y="180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" name="Rectangle 1877"/>
            <p:cNvSpPr>
              <a:spLocks noChangeArrowheads="1"/>
            </p:cNvSpPr>
            <p:nvPr/>
          </p:nvSpPr>
          <p:spPr bwMode="auto">
            <a:xfrm>
              <a:off x="402" y="179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" name="Rectangle 1876"/>
            <p:cNvSpPr>
              <a:spLocks noChangeArrowheads="1"/>
            </p:cNvSpPr>
            <p:nvPr/>
          </p:nvSpPr>
          <p:spPr bwMode="auto">
            <a:xfrm>
              <a:off x="402" y="178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" name="Rectangle 1875"/>
            <p:cNvSpPr>
              <a:spLocks noChangeArrowheads="1"/>
            </p:cNvSpPr>
            <p:nvPr/>
          </p:nvSpPr>
          <p:spPr bwMode="auto">
            <a:xfrm>
              <a:off x="402" y="178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" name="Freeform 1874"/>
            <p:cNvSpPr>
              <a:spLocks/>
            </p:cNvSpPr>
            <p:nvPr/>
          </p:nvSpPr>
          <p:spPr bwMode="auto">
            <a:xfrm>
              <a:off x="402" y="177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" name="Rectangle 1873"/>
            <p:cNvSpPr>
              <a:spLocks noChangeArrowheads="1"/>
            </p:cNvSpPr>
            <p:nvPr/>
          </p:nvSpPr>
          <p:spPr bwMode="auto">
            <a:xfrm>
              <a:off x="402" y="178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" name="Freeform 1872"/>
            <p:cNvSpPr>
              <a:spLocks/>
            </p:cNvSpPr>
            <p:nvPr/>
          </p:nvSpPr>
          <p:spPr bwMode="auto">
            <a:xfrm>
              <a:off x="402" y="177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" name="Rectangle 1871"/>
            <p:cNvSpPr>
              <a:spLocks noChangeArrowheads="1"/>
            </p:cNvSpPr>
            <p:nvPr/>
          </p:nvSpPr>
          <p:spPr bwMode="auto">
            <a:xfrm>
              <a:off x="402" y="178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" name="Rectangle 1870"/>
            <p:cNvSpPr>
              <a:spLocks noChangeArrowheads="1"/>
            </p:cNvSpPr>
            <p:nvPr/>
          </p:nvSpPr>
          <p:spPr bwMode="auto">
            <a:xfrm>
              <a:off x="426" y="177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" name="Rectangle 1869"/>
            <p:cNvSpPr>
              <a:spLocks noChangeArrowheads="1"/>
            </p:cNvSpPr>
            <p:nvPr/>
          </p:nvSpPr>
          <p:spPr bwMode="auto">
            <a:xfrm>
              <a:off x="426" y="172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" name="Rectangle 1868"/>
            <p:cNvSpPr>
              <a:spLocks noChangeArrowheads="1"/>
            </p:cNvSpPr>
            <p:nvPr/>
          </p:nvSpPr>
          <p:spPr bwMode="auto">
            <a:xfrm>
              <a:off x="426" y="170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" name="Rectangle 1867"/>
            <p:cNvSpPr>
              <a:spLocks noChangeArrowheads="1"/>
            </p:cNvSpPr>
            <p:nvPr/>
          </p:nvSpPr>
          <p:spPr bwMode="auto">
            <a:xfrm>
              <a:off x="426" y="169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" name="Rectangle 1866"/>
            <p:cNvSpPr>
              <a:spLocks noChangeArrowheads="1"/>
            </p:cNvSpPr>
            <p:nvPr/>
          </p:nvSpPr>
          <p:spPr bwMode="auto">
            <a:xfrm>
              <a:off x="426" y="165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" name="Rectangle 1865"/>
            <p:cNvSpPr>
              <a:spLocks noChangeArrowheads="1"/>
            </p:cNvSpPr>
            <p:nvPr/>
          </p:nvSpPr>
          <p:spPr bwMode="auto">
            <a:xfrm>
              <a:off x="426" y="163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" name="Rectangle 1864"/>
            <p:cNvSpPr>
              <a:spLocks noChangeArrowheads="1"/>
            </p:cNvSpPr>
            <p:nvPr/>
          </p:nvSpPr>
          <p:spPr bwMode="auto">
            <a:xfrm>
              <a:off x="426" y="162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" name="Rectangle 1863"/>
            <p:cNvSpPr>
              <a:spLocks noChangeArrowheads="1"/>
            </p:cNvSpPr>
            <p:nvPr/>
          </p:nvSpPr>
          <p:spPr bwMode="auto">
            <a:xfrm>
              <a:off x="45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" name="Rectangle 1862"/>
            <p:cNvSpPr>
              <a:spLocks noChangeArrowheads="1"/>
            </p:cNvSpPr>
            <p:nvPr/>
          </p:nvSpPr>
          <p:spPr bwMode="auto">
            <a:xfrm>
              <a:off x="456" y="175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" name="Rectangle 1861"/>
            <p:cNvSpPr>
              <a:spLocks noChangeArrowheads="1"/>
            </p:cNvSpPr>
            <p:nvPr/>
          </p:nvSpPr>
          <p:spPr bwMode="auto">
            <a:xfrm>
              <a:off x="456" y="173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" name="Rectangle 1860"/>
            <p:cNvSpPr>
              <a:spLocks noChangeArrowheads="1"/>
            </p:cNvSpPr>
            <p:nvPr/>
          </p:nvSpPr>
          <p:spPr bwMode="auto">
            <a:xfrm>
              <a:off x="456" y="171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" name="Rectangle 1859"/>
            <p:cNvSpPr>
              <a:spLocks noChangeArrowheads="1"/>
            </p:cNvSpPr>
            <p:nvPr/>
          </p:nvSpPr>
          <p:spPr bwMode="auto">
            <a:xfrm>
              <a:off x="456" y="168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" name="Rectangle 1858"/>
            <p:cNvSpPr>
              <a:spLocks noChangeArrowheads="1"/>
            </p:cNvSpPr>
            <p:nvPr/>
          </p:nvSpPr>
          <p:spPr bwMode="auto">
            <a:xfrm>
              <a:off x="456" y="168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" name="Freeform 1857"/>
            <p:cNvSpPr>
              <a:spLocks/>
            </p:cNvSpPr>
            <p:nvPr/>
          </p:nvSpPr>
          <p:spPr bwMode="auto">
            <a:xfrm>
              <a:off x="456" y="167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" name="Rectangle 1856"/>
            <p:cNvSpPr>
              <a:spLocks noChangeArrowheads="1"/>
            </p:cNvSpPr>
            <p:nvPr/>
          </p:nvSpPr>
          <p:spPr bwMode="auto">
            <a:xfrm>
              <a:off x="456" y="168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" name="Freeform 1855"/>
            <p:cNvSpPr>
              <a:spLocks/>
            </p:cNvSpPr>
            <p:nvPr/>
          </p:nvSpPr>
          <p:spPr bwMode="auto">
            <a:xfrm>
              <a:off x="456" y="167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" name="Rectangle 1854"/>
            <p:cNvSpPr>
              <a:spLocks noChangeArrowheads="1"/>
            </p:cNvSpPr>
            <p:nvPr/>
          </p:nvSpPr>
          <p:spPr bwMode="auto">
            <a:xfrm>
              <a:off x="480" y="1524"/>
              <a:ext cx="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" name="Rectangle 1853"/>
            <p:cNvSpPr>
              <a:spLocks noChangeArrowheads="1"/>
            </p:cNvSpPr>
            <p:nvPr/>
          </p:nvSpPr>
          <p:spPr bwMode="auto">
            <a:xfrm>
              <a:off x="480" y="1146"/>
              <a:ext cx="1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" name="Rectangle 1852"/>
            <p:cNvSpPr>
              <a:spLocks noChangeArrowheads="1"/>
            </p:cNvSpPr>
            <p:nvPr/>
          </p:nvSpPr>
          <p:spPr bwMode="auto">
            <a:xfrm>
              <a:off x="480" y="113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" name="Rectangle 1851"/>
            <p:cNvSpPr>
              <a:spLocks noChangeArrowheads="1"/>
            </p:cNvSpPr>
            <p:nvPr/>
          </p:nvSpPr>
          <p:spPr bwMode="auto">
            <a:xfrm>
              <a:off x="480" y="112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" name="Rectangle 1850"/>
            <p:cNvSpPr>
              <a:spLocks noChangeArrowheads="1"/>
            </p:cNvSpPr>
            <p:nvPr/>
          </p:nvSpPr>
          <p:spPr bwMode="auto">
            <a:xfrm>
              <a:off x="480" y="110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" name="Rectangle 1849"/>
            <p:cNvSpPr>
              <a:spLocks noChangeArrowheads="1"/>
            </p:cNvSpPr>
            <p:nvPr/>
          </p:nvSpPr>
          <p:spPr bwMode="auto">
            <a:xfrm>
              <a:off x="480" y="110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" name="Freeform 1848"/>
            <p:cNvSpPr>
              <a:spLocks/>
            </p:cNvSpPr>
            <p:nvPr/>
          </p:nvSpPr>
          <p:spPr bwMode="auto">
            <a:xfrm>
              <a:off x="480" y="109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" name="Rectangle 1847"/>
            <p:cNvSpPr>
              <a:spLocks noChangeArrowheads="1"/>
            </p:cNvSpPr>
            <p:nvPr/>
          </p:nvSpPr>
          <p:spPr bwMode="auto">
            <a:xfrm>
              <a:off x="480" y="110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" name="Freeform 1846"/>
            <p:cNvSpPr>
              <a:spLocks/>
            </p:cNvSpPr>
            <p:nvPr/>
          </p:nvSpPr>
          <p:spPr bwMode="auto">
            <a:xfrm>
              <a:off x="480" y="109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" name="Rectangle 1845"/>
            <p:cNvSpPr>
              <a:spLocks noChangeArrowheads="1"/>
            </p:cNvSpPr>
            <p:nvPr/>
          </p:nvSpPr>
          <p:spPr bwMode="auto">
            <a:xfrm>
              <a:off x="510" y="1578"/>
              <a:ext cx="1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" name="Rectangle 1844"/>
            <p:cNvSpPr>
              <a:spLocks noChangeArrowheads="1"/>
            </p:cNvSpPr>
            <p:nvPr/>
          </p:nvSpPr>
          <p:spPr bwMode="auto">
            <a:xfrm>
              <a:off x="510" y="1326"/>
              <a:ext cx="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" name="Rectangle 1843"/>
            <p:cNvSpPr>
              <a:spLocks noChangeArrowheads="1"/>
            </p:cNvSpPr>
            <p:nvPr/>
          </p:nvSpPr>
          <p:spPr bwMode="auto">
            <a:xfrm>
              <a:off x="510" y="131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" name="Rectangle 1842"/>
            <p:cNvSpPr>
              <a:spLocks noChangeArrowheads="1"/>
            </p:cNvSpPr>
            <p:nvPr/>
          </p:nvSpPr>
          <p:spPr bwMode="auto">
            <a:xfrm>
              <a:off x="510" y="130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" name="Rectangle 1841"/>
            <p:cNvSpPr>
              <a:spLocks noChangeArrowheads="1"/>
            </p:cNvSpPr>
            <p:nvPr/>
          </p:nvSpPr>
          <p:spPr bwMode="auto">
            <a:xfrm>
              <a:off x="510" y="129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" name="Rectangle 1840"/>
            <p:cNvSpPr>
              <a:spLocks noChangeArrowheads="1"/>
            </p:cNvSpPr>
            <p:nvPr/>
          </p:nvSpPr>
          <p:spPr bwMode="auto">
            <a:xfrm>
              <a:off x="510" y="129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" name="Freeform 1839"/>
            <p:cNvSpPr>
              <a:spLocks/>
            </p:cNvSpPr>
            <p:nvPr/>
          </p:nvSpPr>
          <p:spPr bwMode="auto">
            <a:xfrm>
              <a:off x="510" y="127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" name="Rectangle 1838"/>
            <p:cNvSpPr>
              <a:spLocks noChangeArrowheads="1"/>
            </p:cNvSpPr>
            <p:nvPr/>
          </p:nvSpPr>
          <p:spPr bwMode="auto">
            <a:xfrm>
              <a:off x="510" y="12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" name="Rectangle 1837"/>
            <p:cNvSpPr>
              <a:spLocks noChangeArrowheads="1"/>
            </p:cNvSpPr>
            <p:nvPr/>
          </p:nvSpPr>
          <p:spPr bwMode="auto">
            <a:xfrm>
              <a:off x="534" y="1332"/>
              <a:ext cx="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" name="Rectangle 1836"/>
            <p:cNvSpPr>
              <a:spLocks noChangeArrowheads="1"/>
            </p:cNvSpPr>
            <p:nvPr/>
          </p:nvSpPr>
          <p:spPr bwMode="auto">
            <a:xfrm>
              <a:off x="534" y="954"/>
              <a:ext cx="1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" name="Rectangle 1835"/>
            <p:cNvSpPr>
              <a:spLocks noChangeArrowheads="1"/>
            </p:cNvSpPr>
            <p:nvPr/>
          </p:nvSpPr>
          <p:spPr bwMode="auto">
            <a:xfrm>
              <a:off x="534" y="93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" name="Rectangle 1834"/>
            <p:cNvSpPr>
              <a:spLocks noChangeArrowheads="1"/>
            </p:cNvSpPr>
            <p:nvPr/>
          </p:nvSpPr>
          <p:spPr bwMode="auto">
            <a:xfrm>
              <a:off x="534" y="91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" name="Rectangle 1833"/>
            <p:cNvSpPr>
              <a:spLocks noChangeArrowheads="1"/>
            </p:cNvSpPr>
            <p:nvPr/>
          </p:nvSpPr>
          <p:spPr bwMode="auto">
            <a:xfrm>
              <a:off x="534" y="8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" name="Rectangle 1832"/>
            <p:cNvSpPr>
              <a:spLocks noChangeArrowheads="1"/>
            </p:cNvSpPr>
            <p:nvPr/>
          </p:nvSpPr>
          <p:spPr bwMode="auto">
            <a:xfrm>
              <a:off x="534" y="89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" name="Freeform 1831"/>
            <p:cNvSpPr>
              <a:spLocks/>
            </p:cNvSpPr>
            <p:nvPr/>
          </p:nvSpPr>
          <p:spPr bwMode="auto">
            <a:xfrm>
              <a:off x="534" y="88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" name="Rectangle 1830"/>
            <p:cNvSpPr>
              <a:spLocks noChangeArrowheads="1"/>
            </p:cNvSpPr>
            <p:nvPr/>
          </p:nvSpPr>
          <p:spPr bwMode="auto">
            <a:xfrm>
              <a:off x="534" y="88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" name="Rectangle 1829"/>
            <p:cNvSpPr>
              <a:spLocks noChangeArrowheads="1"/>
            </p:cNvSpPr>
            <p:nvPr/>
          </p:nvSpPr>
          <p:spPr bwMode="auto">
            <a:xfrm>
              <a:off x="564" y="1500"/>
              <a:ext cx="1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" name="Rectangle 1828"/>
            <p:cNvSpPr>
              <a:spLocks noChangeArrowheads="1"/>
            </p:cNvSpPr>
            <p:nvPr/>
          </p:nvSpPr>
          <p:spPr bwMode="auto">
            <a:xfrm>
              <a:off x="564" y="141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" name="Rectangle 1827"/>
            <p:cNvSpPr>
              <a:spLocks noChangeArrowheads="1"/>
            </p:cNvSpPr>
            <p:nvPr/>
          </p:nvSpPr>
          <p:spPr bwMode="auto">
            <a:xfrm>
              <a:off x="564" y="139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" name="Rectangle 1826"/>
            <p:cNvSpPr>
              <a:spLocks noChangeArrowheads="1"/>
            </p:cNvSpPr>
            <p:nvPr/>
          </p:nvSpPr>
          <p:spPr bwMode="auto">
            <a:xfrm>
              <a:off x="564" y="138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" name="Rectangle 1825"/>
            <p:cNvSpPr>
              <a:spLocks noChangeArrowheads="1"/>
            </p:cNvSpPr>
            <p:nvPr/>
          </p:nvSpPr>
          <p:spPr bwMode="auto">
            <a:xfrm>
              <a:off x="564" y="134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" name="Rectangle 1824"/>
            <p:cNvSpPr>
              <a:spLocks noChangeArrowheads="1"/>
            </p:cNvSpPr>
            <p:nvPr/>
          </p:nvSpPr>
          <p:spPr bwMode="auto">
            <a:xfrm>
              <a:off x="564" y="134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" name="Freeform 1823"/>
            <p:cNvSpPr>
              <a:spLocks/>
            </p:cNvSpPr>
            <p:nvPr/>
          </p:nvSpPr>
          <p:spPr bwMode="auto">
            <a:xfrm>
              <a:off x="564" y="133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" name="Rectangle 1822"/>
            <p:cNvSpPr>
              <a:spLocks noChangeArrowheads="1"/>
            </p:cNvSpPr>
            <p:nvPr/>
          </p:nvSpPr>
          <p:spPr bwMode="auto">
            <a:xfrm>
              <a:off x="564" y="134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" name="Freeform 1821"/>
            <p:cNvSpPr>
              <a:spLocks/>
            </p:cNvSpPr>
            <p:nvPr/>
          </p:nvSpPr>
          <p:spPr bwMode="auto">
            <a:xfrm>
              <a:off x="564" y="133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" name="Rectangle 1820"/>
            <p:cNvSpPr>
              <a:spLocks noChangeArrowheads="1"/>
            </p:cNvSpPr>
            <p:nvPr/>
          </p:nvSpPr>
          <p:spPr bwMode="auto">
            <a:xfrm>
              <a:off x="588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" name="Rectangle 1819"/>
            <p:cNvSpPr>
              <a:spLocks noChangeArrowheads="1"/>
            </p:cNvSpPr>
            <p:nvPr/>
          </p:nvSpPr>
          <p:spPr bwMode="auto">
            <a:xfrm>
              <a:off x="588" y="1758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" name="Rectangle 1818"/>
            <p:cNvSpPr>
              <a:spLocks noChangeArrowheads="1"/>
            </p:cNvSpPr>
            <p:nvPr/>
          </p:nvSpPr>
          <p:spPr bwMode="auto">
            <a:xfrm>
              <a:off x="588" y="175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" name="Rectangle 1817"/>
            <p:cNvSpPr>
              <a:spLocks noChangeArrowheads="1"/>
            </p:cNvSpPr>
            <p:nvPr/>
          </p:nvSpPr>
          <p:spPr bwMode="auto">
            <a:xfrm>
              <a:off x="588" y="174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" name="Rectangle 1816"/>
            <p:cNvSpPr>
              <a:spLocks noChangeArrowheads="1"/>
            </p:cNvSpPr>
            <p:nvPr/>
          </p:nvSpPr>
          <p:spPr bwMode="auto">
            <a:xfrm>
              <a:off x="588" y="172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" name="Rectangle 1815"/>
            <p:cNvSpPr>
              <a:spLocks noChangeArrowheads="1"/>
            </p:cNvSpPr>
            <p:nvPr/>
          </p:nvSpPr>
          <p:spPr bwMode="auto">
            <a:xfrm>
              <a:off x="588" y="171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" name="Rectangle 1814"/>
            <p:cNvSpPr>
              <a:spLocks noChangeArrowheads="1"/>
            </p:cNvSpPr>
            <p:nvPr/>
          </p:nvSpPr>
          <p:spPr bwMode="auto">
            <a:xfrm>
              <a:off x="588" y="171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" name="Freeform 1813"/>
            <p:cNvSpPr>
              <a:spLocks/>
            </p:cNvSpPr>
            <p:nvPr/>
          </p:nvSpPr>
          <p:spPr bwMode="auto">
            <a:xfrm>
              <a:off x="588" y="170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" name="Rectangle 1812"/>
            <p:cNvSpPr>
              <a:spLocks noChangeArrowheads="1"/>
            </p:cNvSpPr>
            <p:nvPr/>
          </p:nvSpPr>
          <p:spPr bwMode="auto">
            <a:xfrm>
              <a:off x="612" y="1740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" name="Rectangle 1811"/>
            <p:cNvSpPr>
              <a:spLocks noChangeArrowheads="1"/>
            </p:cNvSpPr>
            <p:nvPr/>
          </p:nvSpPr>
          <p:spPr bwMode="auto">
            <a:xfrm>
              <a:off x="612" y="165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" name="Rectangle 1810"/>
            <p:cNvSpPr>
              <a:spLocks noChangeArrowheads="1"/>
            </p:cNvSpPr>
            <p:nvPr/>
          </p:nvSpPr>
          <p:spPr bwMode="auto">
            <a:xfrm>
              <a:off x="612" y="165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" name="Rectangle 1809"/>
            <p:cNvSpPr>
              <a:spLocks noChangeArrowheads="1"/>
            </p:cNvSpPr>
            <p:nvPr/>
          </p:nvSpPr>
          <p:spPr bwMode="auto">
            <a:xfrm>
              <a:off x="612" y="161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" name="Rectangle 1808"/>
            <p:cNvSpPr>
              <a:spLocks noChangeArrowheads="1"/>
            </p:cNvSpPr>
            <p:nvPr/>
          </p:nvSpPr>
          <p:spPr bwMode="auto">
            <a:xfrm>
              <a:off x="612" y="159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" name="Rectangle 1807"/>
            <p:cNvSpPr>
              <a:spLocks noChangeArrowheads="1"/>
            </p:cNvSpPr>
            <p:nvPr/>
          </p:nvSpPr>
          <p:spPr bwMode="auto">
            <a:xfrm>
              <a:off x="612" y="150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" name="Rectangle 1806"/>
            <p:cNvSpPr>
              <a:spLocks noChangeArrowheads="1"/>
            </p:cNvSpPr>
            <p:nvPr/>
          </p:nvSpPr>
          <p:spPr bwMode="auto">
            <a:xfrm>
              <a:off x="612" y="150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" name="Rectangle 1805"/>
            <p:cNvSpPr>
              <a:spLocks noChangeArrowheads="1"/>
            </p:cNvSpPr>
            <p:nvPr/>
          </p:nvSpPr>
          <p:spPr bwMode="auto">
            <a:xfrm>
              <a:off x="642" y="1386"/>
              <a:ext cx="1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" name="Rectangle 1804"/>
            <p:cNvSpPr>
              <a:spLocks noChangeArrowheads="1"/>
            </p:cNvSpPr>
            <p:nvPr/>
          </p:nvSpPr>
          <p:spPr bwMode="auto">
            <a:xfrm>
              <a:off x="642" y="1296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" name="Rectangle 1803"/>
            <p:cNvSpPr>
              <a:spLocks noChangeArrowheads="1"/>
            </p:cNvSpPr>
            <p:nvPr/>
          </p:nvSpPr>
          <p:spPr bwMode="auto">
            <a:xfrm>
              <a:off x="642" y="125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" name="Rectangle 1802"/>
            <p:cNvSpPr>
              <a:spLocks noChangeArrowheads="1"/>
            </p:cNvSpPr>
            <p:nvPr/>
          </p:nvSpPr>
          <p:spPr bwMode="auto">
            <a:xfrm>
              <a:off x="642" y="123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" name="Rectangle 1801"/>
            <p:cNvSpPr>
              <a:spLocks noChangeArrowheads="1"/>
            </p:cNvSpPr>
            <p:nvPr/>
          </p:nvSpPr>
          <p:spPr bwMode="auto">
            <a:xfrm>
              <a:off x="642" y="117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" name="Rectangle 1800"/>
            <p:cNvSpPr>
              <a:spLocks noChangeArrowheads="1"/>
            </p:cNvSpPr>
            <p:nvPr/>
          </p:nvSpPr>
          <p:spPr bwMode="auto">
            <a:xfrm>
              <a:off x="642" y="11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" name="Freeform 1799"/>
            <p:cNvSpPr>
              <a:spLocks/>
            </p:cNvSpPr>
            <p:nvPr/>
          </p:nvSpPr>
          <p:spPr bwMode="auto">
            <a:xfrm>
              <a:off x="642" y="11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" name="Rectangle 1798"/>
            <p:cNvSpPr>
              <a:spLocks noChangeArrowheads="1"/>
            </p:cNvSpPr>
            <p:nvPr/>
          </p:nvSpPr>
          <p:spPr bwMode="auto">
            <a:xfrm>
              <a:off x="642" y="117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" name="Rectangle 1797"/>
            <p:cNvSpPr>
              <a:spLocks noChangeArrowheads="1"/>
            </p:cNvSpPr>
            <p:nvPr/>
          </p:nvSpPr>
          <p:spPr bwMode="auto">
            <a:xfrm>
              <a:off x="666" y="660"/>
              <a:ext cx="1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" name="Rectangle 1796"/>
            <p:cNvSpPr>
              <a:spLocks noChangeArrowheads="1"/>
            </p:cNvSpPr>
            <p:nvPr/>
          </p:nvSpPr>
          <p:spPr bwMode="auto">
            <a:xfrm>
              <a:off x="666" y="480"/>
              <a:ext cx="1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" name="Rectangle 1795"/>
            <p:cNvSpPr>
              <a:spLocks noChangeArrowheads="1"/>
            </p:cNvSpPr>
            <p:nvPr/>
          </p:nvSpPr>
          <p:spPr bwMode="auto">
            <a:xfrm>
              <a:off x="666" y="408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" name="Rectangle 1794"/>
            <p:cNvSpPr>
              <a:spLocks noChangeArrowheads="1"/>
            </p:cNvSpPr>
            <p:nvPr/>
          </p:nvSpPr>
          <p:spPr bwMode="auto">
            <a:xfrm>
              <a:off x="666" y="4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" name="Freeform 1793"/>
            <p:cNvSpPr>
              <a:spLocks/>
            </p:cNvSpPr>
            <p:nvPr/>
          </p:nvSpPr>
          <p:spPr bwMode="auto">
            <a:xfrm>
              <a:off x="666" y="3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" name="Rectangle 1792"/>
            <p:cNvSpPr>
              <a:spLocks noChangeArrowheads="1"/>
            </p:cNvSpPr>
            <p:nvPr/>
          </p:nvSpPr>
          <p:spPr bwMode="auto">
            <a:xfrm>
              <a:off x="666" y="264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" name="Rectangle 1791"/>
            <p:cNvSpPr>
              <a:spLocks noChangeArrowheads="1"/>
            </p:cNvSpPr>
            <p:nvPr/>
          </p:nvSpPr>
          <p:spPr bwMode="auto">
            <a:xfrm>
              <a:off x="666" y="26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" name="Freeform 1790"/>
            <p:cNvSpPr>
              <a:spLocks/>
            </p:cNvSpPr>
            <p:nvPr/>
          </p:nvSpPr>
          <p:spPr bwMode="auto">
            <a:xfrm>
              <a:off x="666" y="25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" name="Rectangle 1789"/>
            <p:cNvSpPr>
              <a:spLocks noChangeArrowheads="1"/>
            </p:cNvSpPr>
            <p:nvPr/>
          </p:nvSpPr>
          <p:spPr bwMode="auto">
            <a:xfrm>
              <a:off x="666" y="25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" name="Rectangle 1788"/>
            <p:cNvSpPr>
              <a:spLocks noChangeArrowheads="1"/>
            </p:cNvSpPr>
            <p:nvPr/>
          </p:nvSpPr>
          <p:spPr bwMode="auto">
            <a:xfrm>
              <a:off x="696" y="1686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" name="Rectangle 1787"/>
            <p:cNvSpPr>
              <a:spLocks noChangeArrowheads="1"/>
            </p:cNvSpPr>
            <p:nvPr/>
          </p:nvSpPr>
          <p:spPr bwMode="auto">
            <a:xfrm>
              <a:off x="696" y="1584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" name="Rectangle 1786"/>
            <p:cNvSpPr>
              <a:spLocks noChangeArrowheads="1"/>
            </p:cNvSpPr>
            <p:nvPr/>
          </p:nvSpPr>
          <p:spPr bwMode="auto">
            <a:xfrm>
              <a:off x="696" y="158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" name="Freeform 1785"/>
            <p:cNvSpPr>
              <a:spLocks/>
            </p:cNvSpPr>
            <p:nvPr/>
          </p:nvSpPr>
          <p:spPr bwMode="auto">
            <a:xfrm>
              <a:off x="696" y="157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" name="Rectangle 1784"/>
            <p:cNvSpPr>
              <a:spLocks noChangeArrowheads="1"/>
            </p:cNvSpPr>
            <p:nvPr/>
          </p:nvSpPr>
          <p:spPr bwMode="auto">
            <a:xfrm>
              <a:off x="696" y="1530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" name="Rectangle 1783"/>
            <p:cNvSpPr>
              <a:spLocks noChangeArrowheads="1"/>
            </p:cNvSpPr>
            <p:nvPr/>
          </p:nvSpPr>
          <p:spPr bwMode="auto">
            <a:xfrm>
              <a:off x="696" y="151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" name="Rectangle 1782"/>
            <p:cNvSpPr>
              <a:spLocks noChangeArrowheads="1"/>
            </p:cNvSpPr>
            <p:nvPr/>
          </p:nvSpPr>
          <p:spPr bwMode="auto">
            <a:xfrm>
              <a:off x="696" y="14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" name="Rectangle 1781"/>
            <p:cNvSpPr>
              <a:spLocks noChangeArrowheads="1"/>
            </p:cNvSpPr>
            <p:nvPr/>
          </p:nvSpPr>
          <p:spPr bwMode="auto">
            <a:xfrm>
              <a:off x="696" y="147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" name="Rectangle 1780"/>
            <p:cNvSpPr>
              <a:spLocks noChangeArrowheads="1"/>
            </p:cNvSpPr>
            <p:nvPr/>
          </p:nvSpPr>
          <p:spPr bwMode="auto">
            <a:xfrm>
              <a:off x="720" y="1284"/>
              <a:ext cx="1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" name="Rectangle 1779"/>
            <p:cNvSpPr>
              <a:spLocks noChangeArrowheads="1"/>
            </p:cNvSpPr>
            <p:nvPr/>
          </p:nvSpPr>
          <p:spPr bwMode="auto">
            <a:xfrm>
              <a:off x="720" y="1062"/>
              <a:ext cx="1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" name="Rectangle 1778"/>
            <p:cNvSpPr>
              <a:spLocks noChangeArrowheads="1"/>
            </p:cNvSpPr>
            <p:nvPr/>
          </p:nvSpPr>
          <p:spPr bwMode="auto">
            <a:xfrm>
              <a:off x="720" y="102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" name="Rectangle 1777"/>
            <p:cNvSpPr>
              <a:spLocks noChangeArrowheads="1"/>
            </p:cNvSpPr>
            <p:nvPr/>
          </p:nvSpPr>
          <p:spPr bwMode="auto">
            <a:xfrm>
              <a:off x="720" y="102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" name="Freeform 1776"/>
            <p:cNvSpPr>
              <a:spLocks/>
            </p:cNvSpPr>
            <p:nvPr/>
          </p:nvSpPr>
          <p:spPr bwMode="auto">
            <a:xfrm>
              <a:off x="720" y="101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" name="Rectangle 1775"/>
            <p:cNvSpPr>
              <a:spLocks noChangeArrowheads="1"/>
            </p:cNvSpPr>
            <p:nvPr/>
          </p:nvSpPr>
          <p:spPr bwMode="auto">
            <a:xfrm>
              <a:off x="720" y="99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" name="Rectangle 1774"/>
            <p:cNvSpPr>
              <a:spLocks noChangeArrowheads="1"/>
            </p:cNvSpPr>
            <p:nvPr/>
          </p:nvSpPr>
          <p:spPr bwMode="auto">
            <a:xfrm>
              <a:off x="720" y="99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" name="Freeform 1773"/>
            <p:cNvSpPr>
              <a:spLocks/>
            </p:cNvSpPr>
            <p:nvPr/>
          </p:nvSpPr>
          <p:spPr bwMode="auto">
            <a:xfrm>
              <a:off x="720" y="98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" name="Rectangle 1772"/>
            <p:cNvSpPr>
              <a:spLocks noChangeArrowheads="1"/>
            </p:cNvSpPr>
            <p:nvPr/>
          </p:nvSpPr>
          <p:spPr bwMode="auto">
            <a:xfrm>
              <a:off x="720" y="99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" name="Rectangle 1771"/>
            <p:cNvSpPr>
              <a:spLocks noChangeArrowheads="1"/>
            </p:cNvSpPr>
            <p:nvPr/>
          </p:nvSpPr>
          <p:spPr bwMode="auto">
            <a:xfrm>
              <a:off x="750" y="1494"/>
              <a:ext cx="1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" name="Rectangle 1770"/>
            <p:cNvSpPr>
              <a:spLocks noChangeArrowheads="1"/>
            </p:cNvSpPr>
            <p:nvPr/>
          </p:nvSpPr>
          <p:spPr bwMode="auto">
            <a:xfrm>
              <a:off x="750" y="1284"/>
              <a:ext cx="1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" name="Rectangle 1769"/>
            <p:cNvSpPr>
              <a:spLocks noChangeArrowheads="1"/>
            </p:cNvSpPr>
            <p:nvPr/>
          </p:nvSpPr>
          <p:spPr bwMode="auto">
            <a:xfrm>
              <a:off x="750" y="125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" name="Rectangle 1768"/>
            <p:cNvSpPr>
              <a:spLocks noChangeArrowheads="1"/>
            </p:cNvSpPr>
            <p:nvPr/>
          </p:nvSpPr>
          <p:spPr bwMode="auto">
            <a:xfrm>
              <a:off x="750" y="124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" name="Rectangle 1767"/>
            <p:cNvSpPr>
              <a:spLocks noChangeArrowheads="1"/>
            </p:cNvSpPr>
            <p:nvPr/>
          </p:nvSpPr>
          <p:spPr bwMode="auto">
            <a:xfrm>
              <a:off x="750" y="119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" name="Rectangle 1766"/>
            <p:cNvSpPr>
              <a:spLocks noChangeArrowheads="1"/>
            </p:cNvSpPr>
            <p:nvPr/>
          </p:nvSpPr>
          <p:spPr bwMode="auto">
            <a:xfrm>
              <a:off x="750" y="119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" name="Freeform 1765"/>
            <p:cNvSpPr>
              <a:spLocks/>
            </p:cNvSpPr>
            <p:nvPr/>
          </p:nvSpPr>
          <p:spPr bwMode="auto">
            <a:xfrm>
              <a:off x="750" y="118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" name="Rectangle 1764"/>
            <p:cNvSpPr>
              <a:spLocks noChangeArrowheads="1"/>
            </p:cNvSpPr>
            <p:nvPr/>
          </p:nvSpPr>
          <p:spPr bwMode="auto">
            <a:xfrm>
              <a:off x="750" y="119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" name="Freeform 1763"/>
            <p:cNvSpPr>
              <a:spLocks/>
            </p:cNvSpPr>
            <p:nvPr/>
          </p:nvSpPr>
          <p:spPr bwMode="auto">
            <a:xfrm>
              <a:off x="750" y="118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" name="Rectangle 1762"/>
            <p:cNvSpPr>
              <a:spLocks noChangeArrowheads="1"/>
            </p:cNvSpPr>
            <p:nvPr/>
          </p:nvSpPr>
          <p:spPr bwMode="auto">
            <a:xfrm>
              <a:off x="774" y="1638"/>
              <a:ext cx="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" name="Rectangle 1761"/>
            <p:cNvSpPr>
              <a:spLocks noChangeArrowheads="1"/>
            </p:cNvSpPr>
            <p:nvPr/>
          </p:nvSpPr>
          <p:spPr bwMode="auto">
            <a:xfrm>
              <a:off x="774" y="1542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" name="Rectangle 1760"/>
            <p:cNvSpPr>
              <a:spLocks noChangeArrowheads="1"/>
            </p:cNvSpPr>
            <p:nvPr/>
          </p:nvSpPr>
          <p:spPr bwMode="auto">
            <a:xfrm>
              <a:off x="774" y="150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" name="Rectangle 1759"/>
            <p:cNvSpPr>
              <a:spLocks noChangeArrowheads="1"/>
            </p:cNvSpPr>
            <p:nvPr/>
          </p:nvSpPr>
          <p:spPr bwMode="auto">
            <a:xfrm>
              <a:off x="774" y="148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" name="Rectangle 1758"/>
            <p:cNvSpPr>
              <a:spLocks noChangeArrowheads="1"/>
            </p:cNvSpPr>
            <p:nvPr/>
          </p:nvSpPr>
          <p:spPr bwMode="auto">
            <a:xfrm>
              <a:off x="774" y="1428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" name="Rectangle 1757"/>
            <p:cNvSpPr>
              <a:spLocks noChangeArrowheads="1"/>
            </p:cNvSpPr>
            <p:nvPr/>
          </p:nvSpPr>
          <p:spPr bwMode="auto">
            <a:xfrm>
              <a:off x="774" y="142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" name="Freeform 1756"/>
            <p:cNvSpPr>
              <a:spLocks/>
            </p:cNvSpPr>
            <p:nvPr/>
          </p:nvSpPr>
          <p:spPr bwMode="auto">
            <a:xfrm>
              <a:off x="774" y="141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" name="Rectangle 1755"/>
            <p:cNvSpPr>
              <a:spLocks noChangeArrowheads="1"/>
            </p:cNvSpPr>
            <p:nvPr/>
          </p:nvSpPr>
          <p:spPr bwMode="auto">
            <a:xfrm>
              <a:off x="774" y="142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" name="Rectangle 1754"/>
            <p:cNvSpPr>
              <a:spLocks noChangeArrowheads="1"/>
            </p:cNvSpPr>
            <p:nvPr/>
          </p:nvSpPr>
          <p:spPr bwMode="auto">
            <a:xfrm>
              <a:off x="804" y="996"/>
              <a:ext cx="1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" name="Rectangle 1753"/>
            <p:cNvSpPr>
              <a:spLocks noChangeArrowheads="1"/>
            </p:cNvSpPr>
            <p:nvPr/>
          </p:nvSpPr>
          <p:spPr bwMode="auto">
            <a:xfrm>
              <a:off x="804" y="360"/>
              <a:ext cx="18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" name="Rectangle 1752"/>
            <p:cNvSpPr>
              <a:spLocks noChangeArrowheads="1"/>
            </p:cNvSpPr>
            <p:nvPr/>
          </p:nvSpPr>
          <p:spPr bwMode="auto">
            <a:xfrm>
              <a:off x="804" y="33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" name="Rectangle 1751"/>
            <p:cNvSpPr>
              <a:spLocks noChangeArrowheads="1"/>
            </p:cNvSpPr>
            <p:nvPr/>
          </p:nvSpPr>
          <p:spPr bwMode="auto">
            <a:xfrm>
              <a:off x="804" y="33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" name="Freeform 1750"/>
            <p:cNvSpPr>
              <a:spLocks/>
            </p:cNvSpPr>
            <p:nvPr/>
          </p:nvSpPr>
          <p:spPr bwMode="auto">
            <a:xfrm>
              <a:off x="804" y="31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" name="Rectangle 1749"/>
            <p:cNvSpPr>
              <a:spLocks noChangeArrowheads="1"/>
            </p:cNvSpPr>
            <p:nvPr/>
          </p:nvSpPr>
          <p:spPr bwMode="auto">
            <a:xfrm>
              <a:off x="804" y="28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" name="Rectangle 1748"/>
            <p:cNvSpPr>
              <a:spLocks noChangeArrowheads="1"/>
            </p:cNvSpPr>
            <p:nvPr/>
          </p:nvSpPr>
          <p:spPr bwMode="auto">
            <a:xfrm>
              <a:off x="804" y="28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" name="Freeform 1747"/>
            <p:cNvSpPr>
              <a:spLocks/>
            </p:cNvSpPr>
            <p:nvPr/>
          </p:nvSpPr>
          <p:spPr bwMode="auto">
            <a:xfrm>
              <a:off x="804" y="27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" name="Rectangle 1746"/>
            <p:cNvSpPr>
              <a:spLocks noChangeArrowheads="1"/>
            </p:cNvSpPr>
            <p:nvPr/>
          </p:nvSpPr>
          <p:spPr bwMode="auto">
            <a:xfrm>
              <a:off x="804" y="27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" name="Rectangle 1745"/>
            <p:cNvSpPr>
              <a:spLocks noChangeArrowheads="1"/>
            </p:cNvSpPr>
            <p:nvPr/>
          </p:nvSpPr>
          <p:spPr bwMode="auto">
            <a:xfrm>
              <a:off x="828" y="1686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" name="Rectangle 1744"/>
            <p:cNvSpPr>
              <a:spLocks noChangeArrowheads="1"/>
            </p:cNvSpPr>
            <p:nvPr/>
          </p:nvSpPr>
          <p:spPr bwMode="auto">
            <a:xfrm>
              <a:off x="828" y="165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" name="Rectangle 1743"/>
            <p:cNvSpPr>
              <a:spLocks noChangeArrowheads="1"/>
            </p:cNvSpPr>
            <p:nvPr/>
          </p:nvSpPr>
          <p:spPr bwMode="auto">
            <a:xfrm>
              <a:off x="828" y="163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" name="Rectangle 1742"/>
            <p:cNvSpPr>
              <a:spLocks noChangeArrowheads="1"/>
            </p:cNvSpPr>
            <p:nvPr/>
          </p:nvSpPr>
          <p:spPr bwMode="auto">
            <a:xfrm>
              <a:off x="828" y="162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" name="Rectangle 1741"/>
            <p:cNvSpPr>
              <a:spLocks noChangeArrowheads="1"/>
            </p:cNvSpPr>
            <p:nvPr/>
          </p:nvSpPr>
          <p:spPr bwMode="auto">
            <a:xfrm>
              <a:off x="828" y="160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4" name="Rectangle 1740"/>
            <p:cNvSpPr>
              <a:spLocks noChangeArrowheads="1"/>
            </p:cNvSpPr>
            <p:nvPr/>
          </p:nvSpPr>
          <p:spPr bwMode="auto">
            <a:xfrm>
              <a:off x="828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3" name="Freeform 1739"/>
            <p:cNvSpPr>
              <a:spLocks/>
            </p:cNvSpPr>
            <p:nvPr/>
          </p:nvSpPr>
          <p:spPr bwMode="auto">
            <a:xfrm>
              <a:off x="828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2" name="Rectangle 1738"/>
            <p:cNvSpPr>
              <a:spLocks noChangeArrowheads="1"/>
            </p:cNvSpPr>
            <p:nvPr/>
          </p:nvSpPr>
          <p:spPr bwMode="auto">
            <a:xfrm>
              <a:off x="828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1" name="Freeform 1737"/>
            <p:cNvSpPr>
              <a:spLocks/>
            </p:cNvSpPr>
            <p:nvPr/>
          </p:nvSpPr>
          <p:spPr bwMode="auto">
            <a:xfrm>
              <a:off x="828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0" name="Rectangle 1736"/>
            <p:cNvSpPr>
              <a:spLocks noChangeArrowheads="1"/>
            </p:cNvSpPr>
            <p:nvPr/>
          </p:nvSpPr>
          <p:spPr bwMode="auto">
            <a:xfrm>
              <a:off x="852" y="1716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9" name="Rectangle 1735"/>
            <p:cNvSpPr>
              <a:spLocks noChangeArrowheads="1"/>
            </p:cNvSpPr>
            <p:nvPr/>
          </p:nvSpPr>
          <p:spPr bwMode="auto">
            <a:xfrm>
              <a:off x="852" y="165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8" name="Rectangle 1734"/>
            <p:cNvSpPr>
              <a:spLocks noChangeArrowheads="1"/>
            </p:cNvSpPr>
            <p:nvPr/>
          </p:nvSpPr>
          <p:spPr bwMode="auto">
            <a:xfrm>
              <a:off x="852" y="163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7" name="Rectangle 1733"/>
            <p:cNvSpPr>
              <a:spLocks noChangeArrowheads="1"/>
            </p:cNvSpPr>
            <p:nvPr/>
          </p:nvSpPr>
          <p:spPr bwMode="auto">
            <a:xfrm>
              <a:off x="852" y="162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6" name="Rectangle 1732"/>
            <p:cNvSpPr>
              <a:spLocks noChangeArrowheads="1"/>
            </p:cNvSpPr>
            <p:nvPr/>
          </p:nvSpPr>
          <p:spPr bwMode="auto">
            <a:xfrm>
              <a:off x="852" y="16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5" name="Rectangle 1731"/>
            <p:cNvSpPr>
              <a:spLocks noChangeArrowheads="1"/>
            </p:cNvSpPr>
            <p:nvPr/>
          </p:nvSpPr>
          <p:spPr bwMode="auto">
            <a:xfrm>
              <a:off x="852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4" name="Freeform 1730"/>
            <p:cNvSpPr>
              <a:spLocks/>
            </p:cNvSpPr>
            <p:nvPr/>
          </p:nvSpPr>
          <p:spPr bwMode="auto">
            <a:xfrm>
              <a:off x="852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3" name="Rectangle 1729"/>
            <p:cNvSpPr>
              <a:spLocks noChangeArrowheads="1"/>
            </p:cNvSpPr>
            <p:nvPr/>
          </p:nvSpPr>
          <p:spPr bwMode="auto">
            <a:xfrm>
              <a:off x="852" y="160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2" name="Rectangle 1728"/>
            <p:cNvSpPr>
              <a:spLocks noChangeArrowheads="1"/>
            </p:cNvSpPr>
            <p:nvPr/>
          </p:nvSpPr>
          <p:spPr bwMode="auto">
            <a:xfrm>
              <a:off x="882" y="1434"/>
              <a:ext cx="1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1" name="Rectangle 1727"/>
            <p:cNvSpPr>
              <a:spLocks noChangeArrowheads="1"/>
            </p:cNvSpPr>
            <p:nvPr/>
          </p:nvSpPr>
          <p:spPr bwMode="auto">
            <a:xfrm>
              <a:off x="882" y="1296"/>
              <a:ext cx="1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0" name="Rectangle 1726"/>
            <p:cNvSpPr>
              <a:spLocks noChangeArrowheads="1"/>
            </p:cNvSpPr>
            <p:nvPr/>
          </p:nvSpPr>
          <p:spPr bwMode="auto">
            <a:xfrm>
              <a:off x="882" y="126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9" name="Rectangle 1725"/>
            <p:cNvSpPr>
              <a:spLocks noChangeArrowheads="1"/>
            </p:cNvSpPr>
            <p:nvPr/>
          </p:nvSpPr>
          <p:spPr bwMode="auto">
            <a:xfrm>
              <a:off x="882" y="125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8" name="Rectangle 1724"/>
            <p:cNvSpPr>
              <a:spLocks noChangeArrowheads="1"/>
            </p:cNvSpPr>
            <p:nvPr/>
          </p:nvSpPr>
          <p:spPr bwMode="auto">
            <a:xfrm>
              <a:off x="882" y="121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7" name="Rectangle 1723"/>
            <p:cNvSpPr>
              <a:spLocks noChangeArrowheads="1"/>
            </p:cNvSpPr>
            <p:nvPr/>
          </p:nvSpPr>
          <p:spPr bwMode="auto">
            <a:xfrm>
              <a:off x="882" y="121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6" name="Freeform 1722"/>
            <p:cNvSpPr>
              <a:spLocks/>
            </p:cNvSpPr>
            <p:nvPr/>
          </p:nvSpPr>
          <p:spPr bwMode="auto">
            <a:xfrm>
              <a:off x="882" y="120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5" name="Rectangle 1721"/>
            <p:cNvSpPr>
              <a:spLocks noChangeArrowheads="1"/>
            </p:cNvSpPr>
            <p:nvPr/>
          </p:nvSpPr>
          <p:spPr bwMode="auto">
            <a:xfrm>
              <a:off x="882" y="12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4" name="Rectangle 1720"/>
            <p:cNvSpPr>
              <a:spLocks noChangeArrowheads="1"/>
            </p:cNvSpPr>
            <p:nvPr/>
          </p:nvSpPr>
          <p:spPr bwMode="auto">
            <a:xfrm>
              <a:off x="906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3" name="Rectangle 1719"/>
            <p:cNvSpPr>
              <a:spLocks noChangeArrowheads="1"/>
            </p:cNvSpPr>
            <p:nvPr/>
          </p:nvSpPr>
          <p:spPr bwMode="auto">
            <a:xfrm>
              <a:off x="906" y="178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2" name="Rectangle 1718"/>
            <p:cNvSpPr>
              <a:spLocks noChangeArrowheads="1"/>
            </p:cNvSpPr>
            <p:nvPr/>
          </p:nvSpPr>
          <p:spPr bwMode="auto">
            <a:xfrm>
              <a:off x="906" y="178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1" name="Rectangle 1717"/>
            <p:cNvSpPr>
              <a:spLocks noChangeArrowheads="1"/>
            </p:cNvSpPr>
            <p:nvPr/>
          </p:nvSpPr>
          <p:spPr bwMode="auto">
            <a:xfrm>
              <a:off x="906" y="177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0" name="Rectangle 1716"/>
            <p:cNvSpPr>
              <a:spLocks noChangeArrowheads="1"/>
            </p:cNvSpPr>
            <p:nvPr/>
          </p:nvSpPr>
          <p:spPr bwMode="auto">
            <a:xfrm>
              <a:off x="906" y="176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9" name="Rectangle 1715"/>
            <p:cNvSpPr>
              <a:spLocks noChangeArrowheads="1"/>
            </p:cNvSpPr>
            <p:nvPr/>
          </p:nvSpPr>
          <p:spPr bwMode="auto">
            <a:xfrm>
              <a:off x="906" y="175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8" name="Rectangle 1714"/>
            <p:cNvSpPr>
              <a:spLocks noChangeArrowheads="1"/>
            </p:cNvSpPr>
            <p:nvPr/>
          </p:nvSpPr>
          <p:spPr bwMode="auto">
            <a:xfrm>
              <a:off x="906" y="175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7" name="Freeform 1713"/>
            <p:cNvSpPr>
              <a:spLocks/>
            </p:cNvSpPr>
            <p:nvPr/>
          </p:nvSpPr>
          <p:spPr bwMode="auto">
            <a:xfrm>
              <a:off x="906" y="174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6" name="Rectangle 1712"/>
            <p:cNvSpPr>
              <a:spLocks noChangeArrowheads="1"/>
            </p:cNvSpPr>
            <p:nvPr/>
          </p:nvSpPr>
          <p:spPr bwMode="auto">
            <a:xfrm>
              <a:off x="936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5" name="Rectangle 1711"/>
            <p:cNvSpPr>
              <a:spLocks noChangeArrowheads="1"/>
            </p:cNvSpPr>
            <p:nvPr/>
          </p:nvSpPr>
          <p:spPr bwMode="auto">
            <a:xfrm>
              <a:off x="936" y="174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4" name="Rectangle 1710"/>
            <p:cNvSpPr>
              <a:spLocks noChangeArrowheads="1"/>
            </p:cNvSpPr>
            <p:nvPr/>
          </p:nvSpPr>
          <p:spPr bwMode="auto">
            <a:xfrm>
              <a:off x="936" y="174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3" name="Freeform 1709"/>
            <p:cNvSpPr>
              <a:spLocks/>
            </p:cNvSpPr>
            <p:nvPr/>
          </p:nvSpPr>
          <p:spPr bwMode="auto">
            <a:xfrm>
              <a:off x="936" y="173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2" name="Rectangle 1708"/>
            <p:cNvSpPr>
              <a:spLocks noChangeArrowheads="1"/>
            </p:cNvSpPr>
            <p:nvPr/>
          </p:nvSpPr>
          <p:spPr bwMode="auto">
            <a:xfrm>
              <a:off x="936" y="173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1" name="Rectangle 1707"/>
            <p:cNvSpPr>
              <a:spLocks noChangeArrowheads="1"/>
            </p:cNvSpPr>
            <p:nvPr/>
          </p:nvSpPr>
          <p:spPr bwMode="auto">
            <a:xfrm>
              <a:off x="936" y="17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0" name="Rectangle 1706"/>
            <p:cNvSpPr>
              <a:spLocks noChangeArrowheads="1"/>
            </p:cNvSpPr>
            <p:nvPr/>
          </p:nvSpPr>
          <p:spPr bwMode="auto">
            <a:xfrm>
              <a:off x="936" y="168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9" name="Rectangle 1705"/>
            <p:cNvSpPr>
              <a:spLocks noChangeArrowheads="1"/>
            </p:cNvSpPr>
            <p:nvPr/>
          </p:nvSpPr>
          <p:spPr bwMode="auto">
            <a:xfrm>
              <a:off x="936" y="168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8" name="Freeform 1704"/>
            <p:cNvSpPr>
              <a:spLocks/>
            </p:cNvSpPr>
            <p:nvPr/>
          </p:nvSpPr>
          <p:spPr bwMode="auto">
            <a:xfrm>
              <a:off x="936" y="167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7" name="Rectangle 1703"/>
            <p:cNvSpPr>
              <a:spLocks noChangeArrowheads="1"/>
            </p:cNvSpPr>
            <p:nvPr/>
          </p:nvSpPr>
          <p:spPr bwMode="auto">
            <a:xfrm>
              <a:off x="960" y="1722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6" name="Rectangle 1702"/>
            <p:cNvSpPr>
              <a:spLocks noChangeArrowheads="1"/>
            </p:cNvSpPr>
            <p:nvPr/>
          </p:nvSpPr>
          <p:spPr bwMode="auto">
            <a:xfrm>
              <a:off x="960" y="1626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5" name="Rectangle 1701"/>
            <p:cNvSpPr>
              <a:spLocks noChangeArrowheads="1"/>
            </p:cNvSpPr>
            <p:nvPr/>
          </p:nvSpPr>
          <p:spPr bwMode="auto">
            <a:xfrm>
              <a:off x="960" y="162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4" name="Rectangle 1700"/>
            <p:cNvSpPr>
              <a:spLocks noChangeArrowheads="1"/>
            </p:cNvSpPr>
            <p:nvPr/>
          </p:nvSpPr>
          <p:spPr bwMode="auto">
            <a:xfrm>
              <a:off x="960" y="160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3" name="Rectangle 1699"/>
            <p:cNvSpPr>
              <a:spLocks noChangeArrowheads="1"/>
            </p:cNvSpPr>
            <p:nvPr/>
          </p:nvSpPr>
          <p:spPr bwMode="auto">
            <a:xfrm>
              <a:off x="960" y="158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2" name="Rectangle 1698"/>
            <p:cNvSpPr>
              <a:spLocks noChangeArrowheads="1"/>
            </p:cNvSpPr>
            <p:nvPr/>
          </p:nvSpPr>
          <p:spPr bwMode="auto">
            <a:xfrm>
              <a:off x="960" y="158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1" name="Freeform 1697"/>
            <p:cNvSpPr>
              <a:spLocks/>
            </p:cNvSpPr>
            <p:nvPr/>
          </p:nvSpPr>
          <p:spPr bwMode="auto">
            <a:xfrm>
              <a:off x="960" y="157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0" name="Rectangle 1696"/>
            <p:cNvSpPr>
              <a:spLocks noChangeArrowheads="1"/>
            </p:cNvSpPr>
            <p:nvPr/>
          </p:nvSpPr>
          <p:spPr bwMode="auto">
            <a:xfrm>
              <a:off x="960" y="157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9" name="Rectangle 1695"/>
            <p:cNvSpPr>
              <a:spLocks noChangeArrowheads="1"/>
            </p:cNvSpPr>
            <p:nvPr/>
          </p:nvSpPr>
          <p:spPr bwMode="auto">
            <a:xfrm>
              <a:off x="990" y="1752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8" name="Rectangle 1694"/>
            <p:cNvSpPr>
              <a:spLocks noChangeArrowheads="1"/>
            </p:cNvSpPr>
            <p:nvPr/>
          </p:nvSpPr>
          <p:spPr bwMode="auto">
            <a:xfrm>
              <a:off x="990" y="168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7" name="Rectangle 1693"/>
            <p:cNvSpPr>
              <a:spLocks noChangeArrowheads="1"/>
            </p:cNvSpPr>
            <p:nvPr/>
          </p:nvSpPr>
          <p:spPr bwMode="auto">
            <a:xfrm>
              <a:off x="990" y="166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6" name="Rectangle 1692"/>
            <p:cNvSpPr>
              <a:spLocks noChangeArrowheads="1"/>
            </p:cNvSpPr>
            <p:nvPr/>
          </p:nvSpPr>
          <p:spPr bwMode="auto">
            <a:xfrm>
              <a:off x="990" y="165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5" name="Rectangle 1691"/>
            <p:cNvSpPr>
              <a:spLocks noChangeArrowheads="1"/>
            </p:cNvSpPr>
            <p:nvPr/>
          </p:nvSpPr>
          <p:spPr bwMode="auto">
            <a:xfrm>
              <a:off x="990" y="160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4" name="Rectangle 1690"/>
            <p:cNvSpPr>
              <a:spLocks noChangeArrowheads="1"/>
            </p:cNvSpPr>
            <p:nvPr/>
          </p:nvSpPr>
          <p:spPr bwMode="auto">
            <a:xfrm>
              <a:off x="990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3" name="Freeform 1689"/>
            <p:cNvSpPr>
              <a:spLocks/>
            </p:cNvSpPr>
            <p:nvPr/>
          </p:nvSpPr>
          <p:spPr bwMode="auto">
            <a:xfrm>
              <a:off x="990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2" name="Rectangle 1688"/>
            <p:cNvSpPr>
              <a:spLocks noChangeArrowheads="1"/>
            </p:cNvSpPr>
            <p:nvPr/>
          </p:nvSpPr>
          <p:spPr bwMode="auto">
            <a:xfrm>
              <a:off x="990" y="160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1" name="Rectangle 1687"/>
            <p:cNvSpPr>
              <a:spLocks noChangeArrowheads="1"/>
            </p:cNvSpPr>
            <p:nvPr/>
          </p:nvSpPr>
          <p:spPr bwMode="auto">
            <a:xfrm>
              <a:off x="1014" y="1752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0" name="Rectangle 1686"/>
            <p:cNvSpPr>
              <a:spLocks noChangeArrowheads="1"/>
            </p:cNvSpPr>
            <p:nvPr/>
          </p:nvSpPr>
          <p:spPr bwMode="auto">
            <a:xfrm>
              <a:off x="1014" y="172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9" name="Rectangle 1685"/>
            <p:cNvSpPr>
              <a:spLocks noChangeArrowheads="1"/>
            </p:cNvSpPr>
            <p:nvPr/>
          </p:nvSpPr>
          <p:spPr bwMode="auto">
            <a:xfrm>
              <a:off x="1014" y="170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8" name="Rectangle 1684"/>
            <p:cNvSpPr>
              <a:spLocks noChangeArrowheads="1"/>
            </p:cNvSpPr>
            <p:nvPr/>
          </p:nvSpPr>
          <p:spPr bwMode="auto">
            <a:xfrm>
              <a:off x="1014" y="169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7" name="Rectangle 1683"/>
            <p:cNvSpPr>
              <a:spLocks noChangeArrowheads="1"/>
            </p:cNvSpPr>
            <p:nvPr/>
          </p:nvSpPr>
          <p:spPr bwMode="auto">
            <a:xfrm>
              <a:off x="1014" y="168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6" name="Rectangle 1682"/>
            <p:cNvSpPr>
              <a:spLocks noChangeArrowheads="1"/>
            </p:cNvSpPr>
            <p:nvPr/>
          </p:nvSpPr>
          <p:spPr bwMode="auto">
            <a:xfrm>
              <a:off x="1014" y="16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5" name="Rectangle 1681"/>
            <p:cNvSpPr>
              <a:spLocks noChangeArrowheads="1"/>
            </p:cNvSpPr>
            <p:nvPr/>
          </p:nvSpPr>
          <p:spPr bwMode="auto">
            <a:xfrm>
              <a:off x="1014" y="166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4" name="Rectangle 1680"/>
            <p:cNvSpPr>
              <a:spLocks noChangeArrowheads="1"/>
            </p:cNvSpPr>
            <p:nvPr/>
          </p:nvSpPr>
          <p:spPr bwMode="auto">
            <a:xfrm>
              <a:off x="1044" y="174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3" name="Rectangle 1679"/>
            <p:cNvSpPr>
              <a:spLocks noChangeArrowheads="1"/>
            </p:cNvSpPr>
            <p:nvPr/>
          </p:nvSpPr>
          <p:spPr bwMode="auto">
            <a:xfrm>
              <a:off x="1044" y="169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2" name="Rectangle 1678"/>
            <p:cNvSpPr>
              <a:spLocks noChangeArrowheads="1"/>
            </p:cNvSpPr>
            <p:nvPr/>
          </p:nvSpPr>
          <p:spPr bwMode="auto">
            <a:xfrm>
              <a:off x="1044" y="167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1" name="Rectangle 1677"/>
            <p:cNvSpPr>
              <a:spLocks noChangeArrowheads="1"/>
            </p:cNvSpPr>
            <p:nvPr/>
          </p:nvSpPr>
          <p:spPr bwMode="auto">
            <a:xfrm>
              <a:off x="1044" y="165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0" name="Rectangle 1676"/>
            <p:cNvSpPr>
              <a:spLocks noChangeArrowheads="1"/>
            </p:cNvSpPr>
            <p:nvPr/>
          </p:nvSpPr>
          <p:spPr bwMode="auto">
            <a:xfrm>
              <a:off x="1044" y="160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9" name="Rectangle 1675"/>
            <p:cNvSpPr>
              <a:spLocks noChangeArrowheads="1"/>
            </p:cNvSpPr>
            <p:nvPr/>
          </p:nvSpPr>
          <p:spPr bwMode="auto">
            <a:xfrm>
              <a:off x="1044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8" name="Freeform 1674"/>
            <p:cNvSpPr>
              <a:spLocks/>
            </p:cNvSpPr>
            <p:nvPr/>
          </p:nvSpPr>
          <p:spPr bwMode="auto">
            <a:xfrm>
              <a:off x="1044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7" name="Rectangle 1673"/>
            <p:cNvSpPr>
              <a:spLocks noChangeArrowheads="1"/>
            </p:cNvSpPr>
            <p:nvPr/>
          </p:nvSpPr>
          <p:spPr bwMode="auto">
            <a:xfrm>
              <a:off x="1044" y="160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6" name="Rectangle 1672"/>
            <p:cNvSpPr>
              <a:spLocks noChangeArrowheads="1"/>
            </p:cNvSpPr>
            <p:nvPr/>
          </p:nvSpPr>
          <p:spPr bwMode="auto">
            <a:xfrm>
              <a:off x="1068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5" name="Rectangle 1671"/>
            <p:cNvSpPr>
              <a:spLocks noChangeArrowheads="1"/>
            </p:cNvSpPr>
            <p:nvPr/>
          </p:nvSpPr>
          <p:spPr bwMode="auto">
            <a:xfrm>
              <a:off x="1068" y="175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4" name="Rectangle 1670"/>
            <p:cNvSpPr>
              <a:spLocks noChangeArrowheads="1"/>
            </p:cNvSpPr>
            <p:nvPr/>
          </p:nvSpPr>
          <p:spPr bwMode="auto">
            <a:xfrm>
              <a:off x="1068" y="174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3" name="Rectangle 1669"/>
            <p:cNvSpPr>
              <a:spLocks noChangeArrowheads="1"/>
            </p:cNvSpPr>
            <p:nvPr/>
          </p:nvSpPr>
          <p:spPr bwMode="auto">
            <a:xfrm>
              <a:off x="1068" y="173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2" name="Rectangle 1668"/>
            <p:cNvSpPr>
              <a:spLocks noChangeArrowheads="1"/>
            </p:cNvSpPr>
            <p:nvPr/>
          </p:nvSpPr>
          <p:spPr bwMode="auto">
            <a:xfrm>
              <a:off x="1068" y="17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1" name="Rectangle 1667"/>
            <p:cNvSpPr>
              <a:spLocks noChangeArrowheads="1"/>
            </p:cNvSpPr>
            <p:nvPr/>
          </p:nvSpPr>
          <p:spPr bwMode="auto">
            <a:xfrm>
              <a:off x="1068" y="169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0" name="Rectangle 1666"/>
            <p:cNvSpPr>
              <a:spLocks noChangeArrowheads="1"/>
            </p:cNvSpPr>
            <p:nvPr/>
          </p:nvSpPr>
          <p:spPr bwMode="auto">
            <a:xfrm>
              <a:off x="1068" y="169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9" name="Freeform 1665"/>
            <p:cNvSpPr>
              <a:spLocks/>
            </p:cNvSpPr>
            <p:nvPr/>
          </p:nvSpPr>
          <p:spPr bwMode="auto">
            <a:xfrm>
              <a:off x="1068" y="168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8" name="Rectangle 1664"/>
            <p:cNvSpPr>
              <a:spLocks noChangeArrowheads="1"/>
            </p:cNvSpPr>
            <p:nvPr/>
          </p:nvSpPr>
          <p:spPr bwMode="auto">
            <a:xfrm>
              <a:off x="1092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7" name="Rectangle 1663"/>
            <p:cNvSpPr>
              <a:spLocks noChangeArrowheads="1"/>
            </p:cNvSpPr>
            <p:nvPr/>
          </p:nvSpPr>
          <p:spPr bwMode="auto">
            <a:xfrm>
              <a:off x="1092" y="1722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6" name="Rectangle 1662"/>
            <p:cNvSpPr>
              <a:spLocks noChangeArrowheads="1"/>
            </p:cNvSpPr>
            <p:nvPr/>
          </p:nvSpPr>
          <p:spPr bwMode="auto">
            <a:xfrm>
              <a:off x="1092" y="171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5" name="Rectangle 1661"/>
            <p:cNvSpPr>
              <a:spLocks noChangeArrowheads="1"/>
            </p:cNvSpPr>
            <p:nvPr/>
          </p:nvSpPr>
          <p:spPr bwMode="auto">
            <a:xfrm>
              <a:off x="1092" y="169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4" name="Rectangle 1660"/>
            <p:cNvSpPr>
              <a:spLocks noChangeArrowheads="1"/>
            </p:cNvSpPr>
            <p:nvPr/>
          </p:nvSpPr>
          <p:spPr bwMode="auto">
            <a:xfrm>
              <a:off x="1092" y="168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3" name="Rectangle 1659"/>
            <p:cNvSpPr>
              <a:spLocks noChangeArrowheads="1"/>
            </p:cNvSpPr>
            <p:nvPr/>
          </p:nvSpPr>
          <p:spPr bwMode="auto">
            <a:xfrm>
              <a:off x="1092" y="168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2" name="Freeform 1658"/>
            <p:cNvSpPr>
              <a:spLocks/>
            </p:cNvSpPr>
            <p:nvPr/>
          </p:nvSpPr>
          <p:spPr bwMode="auto">
            <a:xfrm>
              <a:off x="1092" y="166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1" name="Rectangle 1657"/>
            <p:cNvSpPr>
              <a:spLocks noChangeArrowheads="1"/>
            </p:cNvSpPr>
            <p:nvPr/>
          </p:nvSpPr>
          <p:spPr bwMode="auto">
            <a:xfrm>
              <a:off x="1092" y="16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0" name="Rectangle 1656"/>
            <p:cNvSpPr>
              <a:spLocks noChangeArrowheads="1"/>
            </p:cNvSpPr>
            <p:nvPr/>
          </p:nvSpPr>
          <p:spPr bwMode="auto">
            <a:xfrm>
              <a:off x="1122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9" name="Rectangle 1655"/>
            <p:cNvSpPr>
              <a:spLocks noChangeArrowheads="1"/>
            </p:cNvSpPr>
            <p:nvPr/>
          </p:nvSpPr>
          <p:spPr bwMode="auto">
            <a:xfrm>
              <a:off x="1122" y="1728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8" name="Rectangle 1654"/>
            <p:cNvSpPr>
              <a:spLocks noChangeArrowheads="1"/>
            </p:cNvSpPr>
            <p:nvPr/>
          </p:nvSpPr>
          <p:spPr bwMode="auto">
            <a:xfrm>
              <a:off x="1122" y="172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7" name="Rectangle 1653"/>
            <p:cNvSpPr>
              <a:spLocks noChangeArrowheads="1"/>
            </p:cNvSpPr>
            <p:nvPr/>
          </p:nvSpPr>
          <p:spPr bwMode="auto">
            <a:xfrm>
              <a:off x="1122" y="1644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6" name="Rectangle 1652"/>
            <p:cNvSpPr>
              <a:spLocks noChangeArrowheads="1"/>
            </p:cNvSpPr>
            <p:nvPr/>
          </p:nvSpPr>
          <p:spPr bwMode="auto">
            <a:xfrm>
              <a:off x="1122" y="163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5" name="Rectangle 1651"/>
            <p:cNvSpPr>
              <a:spLocks noChangeArrowheads="1"/>
            </p:cNvSpPr>
            <p:nvPr/>
          </p:nvSpPr>
          <p:spPr bwMode="auto">
            <a:xfrm>
              <a:off x="1122" y="157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4" name="Rectangle 1650"/>
            <p:cNvSpPr>
              <a:spLocks noChangeArrowheads="1"/>
            </p:cNvSpPr>
            <p:nvPr/>
          </p:nvSpPr>
          <p:spPr bwMode="auto">
            <a:xfrm>
              <a:off x="1122" y="156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3" name="Rectangle 1649"/>
            <p:cNvSpPr>
              <a:spLocks noChangeArrowheads="1"/>
            </p:cNvSpPr>
            <p:nvPr/>
          </p:nvSpPr>
          <p:spPr bwMode="auto">
            <a:xfrm>
              <a:off x="1146" y="175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2" name="Rectangle 1648"/>
            <p:cNvSpPr>
              <a:spLocks noChangeArrowheads="1"/>
            </p:cNvSpPr>
            <p:nvPr/>
          </p:nvSpPr>
          <p:spPr bwMode="auto">
            <a:xfrm>
              <a:off x="1146" y="1602"/>
              <a:ext cx="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1" name="Rectangle 1647"/>
            <p:cNvSpPr>
              <a:spLocks noChangeArrowheads="1"/>
            </p:cNvSpPr>
            <p:nvPr/>
          </p:nvSpPr>
          <p:spPr bwMode="auto">
            <a:xfrm>
              <a:off x="1146" y="159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0" name="Rectangle 1646"/>
            <p:cNvSpPr>
              <a:spLocks noChangeArrowheads="1"/>
            </p:cNvSpPr>
            <p:nvPr/>
          </p:nvSpPr>
          <p:spPr bwMode="auto">
            <a:xfrm>
              <a:off x="1146" y="157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9" name="Rectangle 1645"/>
            <p:cNvSpPr>
              <a:spLocks noChangeArrowheads="1"/>
            </p:cNvSpPr>
            <p:nvPr/>
          </p:nvSpPr>
          <p:spPr bwMode="auto">
            <a:xfrm>
              <a:off x="1146" y="156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8" name="Rectangle 1644"/>
            <p:cNvSpPr>
              <a:spLocks noChangeArrowheads="1"/>
            </p:cNvSpPr>
            <p:nvPr/>
          </p:nvSpPr>
          <p:spPr bwMode="auto">
            <a:xfrm>
              <a:off x="1146" y="1506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7" name="Rectangle 1643"/>
            <p:cNvSpPr>
              <a:spLocks noChangeArrowheads="1"/>
            </p:cNvSpPr>
            <p:nvPr/>
          </p:nvSpPr>
          <p:spPr bwMode="auto">
            <a:xfrm>
              <a:off x="1146" y="150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6" name="Rectangle 1642"/>
            <p:cNvSpPr>
              <a:spLocks noChangeArrowheads="1"/>
            </p:cNvSpPr>
            <p:nvPr/>
          </p:nvSpPr>
          <p:spPr bwMode="auto">
            <a:xfrm>
              <a:off x="1176" y="1752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5" name="Rectangle 1641"/>
            <p:cNvSpPr>
              <a:spLocks noChangeArrowheads="1"/>
            </p:cNvSpPr>
            <p:nvPr/>
          </p:nvSpPr>
          <p:spPr bwMode="auto">
            <a:xfrm>
              <a:off x="1176" y="1494"/>
              <a:ext cx="1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4" name="Rectangle 1640"/>
            <p:cNvSpPr>
              <a:spLocks noChangeArrowheads="1"/>
            </p:cNvSpPr>
            <p:nvPr/>
          </p:nvSpPr>
          <p:spPr bwMode="auto">
            <a:xfrm>
              <a:off x="1176" y="147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" name="Rectangle 1639"/>
            <p:cNvSpPr>
              <a:spLocks noChangeArrowheads="1"/>
            </p:cNvSpPr>
            <p:nvPr/>
          </p:nvSpPr>
          <p:spPr bwMode="auto">
            <a:xfrm>
              <a:off x="1176" y="145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" name="Rectangle 1638"/>
            <p:cNvSpPr>
              <a:spLocks noChangeArrowheads="1"/>
            </p:cNvSpPr>
            <p:nvPr/>
          </p:nvSpPr>
          <p:spPr bwMode="auto">
            <a:xfrm>
              <a:off x="1176" y="143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1" name="Rectangle 1637"/>
            <p:cNvSpPr>
              <a:spLocks noChangeArrowheads="1"/>
            </p:cNvSpPr>
            <p:nvPr/>
          </p:nvSpPr>
          <p:spPr bwMode="auto">
            <a:xfrm>
              <a:off x="1176" y="14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0" name="Rectangle 1636"/>
            <p:cNvSpPr>
              <a:spLocks noChangeArrowheads="1"/>
            </p:cNvSpPr>
            <p:nvPr/>
          </p:nvSpPr>
          <p:spPr bwMode="auto">
            <a:xfrm>
              <a:off x="1176" y="141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9" name="Rectangle 1635"/>
            <p:cNvSpPr>
              <a:spLocks noChangeArrowheads="1"/>
            </p:cNvSpPr>
            <p:nvPr/>
          </p:nvSpPr>
          <p:spPr bwMode="auto">
            <a:xfrm>
              <a:off x="1200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8" name="Rectangle 1634"/>
            <p:cNvSpPr>
              <a:spLocks noChangeArrowheads="1"/>
            </p:cNvSpPr>
            <p:nvPr/>
          </p:nvSpPr>
          <p:spPr bwMode="auto">
            <a:xfrm>
              <a:off x="1200" y="1698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7" name="Rectangle 1633"/>
            <p:cNvSpPr>
              <a:spLocks noChangeArrowheads="1"/>
            </p:cNvSpPr>
            <p:nvPr/>
          </p:nvSpPr>
          <p:spPr bwMode="auto">
            <a:xfrm>
              <a:off x="1200" y="166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6" name="Rectangle 1632"/>
            <p:cNvSpPr>
              <a:spLocks noChangeArrowheads="1"/>
            </p:cNvSpPr>
            <p:nvPr/>
          </p:nvSpPr>
          <p:spPr bwMode="auto">
            <a:xfrm>
              <a:off x="1200" y="160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5" name="Rectangle 1631"/>
            <p:cNvSpPr>
              <a:spLocks noChangeArrowheads="1"/>
            </p:cNvSpPr>
            <p:nvPr/>
          </p:nvSpPr>
          <p:spPr bwMode="auto">
            <a:xfrm>
              <a:off x="1200" y="1524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4" name="Rectangle 1630"/>
            <p:cNvSpPr>
              <a:spLocks noChangeArrowheads="1"/>
            </p:cNvSpPr>
            <p:nvPr/>
          </p:nvSpPr>
          <p:spPr bwMode="auto">
            <a:xfrm>
              <a:off x="1200" y="152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3" name="Freeform 1629"/>
            <p:cNvSpPr>
              <a:spLocks/>
            </p:cNvSpPr>
            <p:nvPr/>
          </p:nvSpPr>
          <p:spPr bwMode="auto">
            <a:xfrm>
              <a:off x="1200" y="151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2" name="Rectangle 1628"/>
            <p:cNvSpPr>
              <a:spLocks noChangeArrowheads="1"/>
            </p:cNvSpPr>
            <p:nvPr/>
          </p:nvSpPr>
          <p:spPr bwMode="auto">
            <a:xfrm>
              <a:off x="1200" y="151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1" name="Rectangle 1627"/>
            <p:cNvSpPr>
              <a:spLocks noChangeArrowheads="1"/>
            </p:cNvSpPr>
            <p:nvPr/>
          </p:nvSpPr>
          <p:spPr bwMode="auto">
            <a:xfrm>
              <a:off x="123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0" name="Rectangle 1626"/>
            <p:cNvSpPr>
              <a:spLocks noChangeArrowheads="1"/>
            </p:cNvSpPr>
            <p:nvPr/>
          </p:nvSpPr>
          <p:spPr bwMode="auto">
            <a:xfrm>
              <a:off x="1230" y="177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9" name="Rectangle 1625"/>
            <p:cNvSpPr>
              <a:spLocks noChangeArrowheads="1"/>
            </p:cNvSpPr>
            <p:nvPr/>
          </p:nvSpPr>
          <p:spPr bwMode="auto">
            <a:xfrm>
              <a:off x="1230" y="175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8" name="Rectangle 1624"/>
            <p:cNvSpPr>
              <a:spLocks noChangeArrowheads="1"/>
            </p:cNvSpPr>
            <p:nvPr/>
          </p:nvSpPr>
          <p:spPr bwMode="auto">
            <a:xfrm>
              <a:off x="1230" y="173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7" name="Rectangle 1623"/>
            <p:cNvSpPr>
              <a:spLocks noChangeArrowheads="1"/>
            </p:cNvSpPr>
            <p:nvPr/>
          </p:nvSpPr>
          <p:spPr bwMode="auto">
            <a:xfrm>
              <a:off x="1230" y="172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6" name="Rectangle 1622"/>
            <p:cNvSpPr>
              <a:spLocks noChangeArrowheads="1"/>
            </p:cNvSpPr>
            <p:nvPr/>
          </p:nvSpPr>
          <p:spPr bwMode="auto">
            <a:xfrm>
              <a:off x="1230" y="172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5" name="Freeform 1621"/>
            <p:cNvSpPr>
              <a:spLocks/>
            </p:cNvSpPr>
            <p:nvPr/>
          </p:nvSpPr>
          <p:spPr bwMode="auto">
            <a:xfrm>
              <a:off x="1230" y="171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4" name="Rectangle 1620"/>
            <p:cNvSpPr>
              <a:spLocks noChangeArrowheads="1"/>
            </p:cNvSpPr>
            <p:nvPr/>
          </p:nvSpPr>
          <p:spPr bwMode="auto">
            <a:xfrm>
              <a:off x="1230" y="171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3" name="Rectangle 1619"/>
            <p:cNvSpPr>
              <a:spLocks noChangeArrowheads="1"/>
            </p:cNvSpPr>
            <p:nvPr/>
          </p:nvSpPr>
          <p:spPr bwMode="auto">
            <a:xfrm>
              <a:off x="1254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2" name="Rectangle 1618"/>
            <p:cNvSpPr>
              <a:spLocks noChangeArrowheads="1"/>
            </p:cNvSpPr>
            <p:nvPr/>
          </p:nvSpPr>
          <p:spPr bwMode="auto">
            <a:xfrm>
              <a:off x="1254" y="177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1" name="Rectangle 1617"/>
            <p:cNvSpPr>
              <a:spLocks noChangeArrowheads="1"/>
            </p:cNvSpPr>
            <p:nvPr/>
          </p:nvSpPr>
          <p:spPr bwMode="auto">
            <a:xfrm>
              <a:off x="1254" y="177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0" name="Rectangle 1616"/>
            <p:cNvSpPr>
              <a:spLocks noChangeArrowheads="1"/>
            </p:cNvSpPr>
            <p:nvPr/>
          </p:nvSpPr>
          <p:spPr bwMode="auto">
            <a:xfrm>
              <a:off x="1254" y="175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9" name="Rectangle 1615"/>
            <p:cNvSpPr>
              <a:spLocks noChangeArrowheads="1"/>
            </p:cNvSpPr>
            <p:nvPr/>
          </p:nvSpPr>
          <p:spPr bwMode="auto">
            <a:xfrm>
              <a:off x="1254" y="174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8" name="Rectangle 1614"/>
            <p:cNvSpPr>
              <a:spLocks noChangeArrowheads="1"/>
            </p:cNvSpPr>
            <p:nvPr/>
          </p:nvSpPr>
          <p:spPr bwMode="auto">
            <a:xfrm>
              <a:off x="1254" y="173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7" name="Rectangle 1613"/>
            <p:cNvSpPr>
              <a:spLocks noChangeArrowheads="1"/>
            </p:cNvSpPr>
            <p:nvPr/>
          </p:nvSpPr>
          <p:spPr bwMode="auto">
            <a:xfrm>
              <a:off x="1254" y="173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6" name="Freeform 1612"/>
            <p:cNvSpPr>
              <a:spLocks/>
            </p:cNvSpPr>
            <p:nvPr/>
          </p:nvSpPr>
          <p:spPr bwMode="auto">
            <a:xfrm>
              <a:off x="1254" y="172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5" name="Rectangle 1611"/>
            <p:cNvSpPr>
              <a:spLocks noChangeArrowheads="1"/>
            </p:cNvSpPr>
            <p:nvPr/>
          </p:nvSpPr>
          <p:spPr bwMode="auto">
            <a:xfrm>
              <a:off x="1278" y="174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4" name="Rectangle 1610"/>
            <p:cNvSpPr>
              <a:spLocks noChangeArrowheads="1"/>
            </p:cNvSpPr>
            <p:nvPr/>
          </p:nvSpPr>
          <p:spPr bwMode="auto">
            <a:xfrm>
              <a:off x="1278" y="1644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3" name="Rectangle 1609"/>
            <p:cNvSpPr>
              <a:spLocks noChangeArrowheads="1"/>
            </p:cNvSpPr>
            <p:nvPr/>
          </p:nvSpPr>
          <p:spPr bwMode="auto">
            <a:xfrm>
              <a:off x="1278" y="161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2" name="Rectangle 1608"/>
            <p:cNvSpPr>
              <a:spLocks noChangeArrowheads="1"/>
            </p:cNvSpPr>
            <p:nvPr/>
          </p:nvSpPr>
          <p:spPr bwMode="auto">
            <a:xfrm>
              <a:off x="1278" y="160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1" name="Rectangle 1607"/>
            <p:cNvSpPr>
              <a:spLocks noChangeArrowheads="1"/>
            </p:cNvSpPr>
            <p:nvPr/>
          </p:nvSpPr>
          <p:spPr bwMode="auto">
            <a:xfrm>
              <a:off x="1278" y="155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0" name="Rectangle 1606"/>
            <p:cNvSpPr>
              <a:spLocks noChangeArrowheads="1"/>
            </p:cNvSpPr>
            <p:nvPr/>
          </p:nvSpPr>
          <p:spPr bwMode="auto">
            <a:xfrm>
              <a:off x="1278" y="155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9" name="Freeform 1605"/>
            <p:cNvSpPr>
              <a:spLocks/>
            </p:cNvSpPr>
            <p:nvPr/>
          </p:nvSpPr>
          <p:spPr bwMode="auto">
            <a:xfrm>
              <a:off x="1278" y="154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8" name="Rectangle 1604"/>
            <p:cNvSpPr>
              <a:spLocks noChangeArrowheads="1"/>
            </p:cNvSpPr>
            <p:nvPr/>
          </p:nvSpPr>
          <p:spPr bwMode="auto">
            <a:xfrm>
              <a:off x="1278" y="154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7" name="Rectangle 1603"/>
            <p:cNvSpPr>
              <a:spLocks noChangeArrowheads="1"/>
            </p:cNvSpPr>
            <p:nvPr/>
          </p:nvSpPr>
          <p:spPr bwMode="auto">
            <a:xfrm>
              <a:off x="1308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6" name="Rectangle 1602"/>
            <p:cNvSpPr>
              <a:spLocks noChangeArrowheads="1"/>
            </p:cNvSpPr>
            <p:nvPr/>
          </p:nvSpPr>
          <p:spPr bwMode="auto">
            <a:xfrm>
              <a:off x="1308" y="1698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5" name="Rectangle 1601"/>
            <p:cNvSpPr>
              <a:spLocks noChangeArrowheads="1"/>
            </p:cNvSpPr>
            <p:nvPr/>
          </p:nvSpPr>
          <p:spPr bwMode="auto">
            <a:xfrm>
              <a:off x="1308" y="167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4" name="Rectangle 1600"/>
            <p:cNvSpPr>
              <a:spLocks noChangeArrowheads="1"/>
            </p:cNvSpPr>
            <p:nvPr/>
          </p:nvSpPr>
          <p:spPr bwMode="auto">
            <a:xfrm>
              <a:off x="1308" y="1590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3" name="Rectangle 1599"/>
            <p:cNvSpPr>
              <a:spLocks noChangeArrowheads="1"/>
            </p:cNvSpPr>
            <p:nvPr/>
          </p:nvSpPr>
          <p:spPr bwMode="auto">
            <a:xfrm>
              <a:off x="1308" y="15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2" name="Rectangle 1598"/>
            <p:cNvSpPr>
              <a:spLocks noChangeArrowheads="1"/>
            </p:cNvSpPr>
            <p:nvPr/>
          </p:nvSpPr>
          <p:spPr bwMode="auto">
            <a:xfrm>
              <a:off x="1332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1" name="Rectangle 1597"/>
            <p:cNvSpPr>
              <a:spLocks noChangeArrowheads="1"/>
            </p:cNvSpPr>
            <p:nvPr/>
          </p:nvSpPr>
          <p:spPr bwMode="auto">
            <a:xfrm>
              <a:off x="1332" y="1620"/>
              <a:ext cx="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0" name="Rectangle 1596"/>
            <p:cNvSpPr>
              <a:spLocks noChangeArrowheads="1"/>
            </p:cNvSpPr>
            <p:nvPr/>
          </p:nvSpPr>
          <p:spPr bwMode="auto">
            <a:xfrm>
              <a:off x="1332" y="160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9" name="Rectangle 1595"/>
            <p:cNvSpPr>
              <a:spLocks noChangeArrowheads="1"/>
            </p:cNvSpPr>
            <p:nvPr/>
          </p:nvSpPr>
          <p:spPr bwMode="auto">
            <a:xfrm>
              <a:off x="1332" y="153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8" name="Rectangle 1594"/>
            <p:cNvSpPr>
              <a:spLocks noChangeArrowheads="1"/>
            </p:cNvSpPr>
            <p:nvPr/>
          </p:nvSpPr>
          <p:spPr bwMode="auto">
            <a:xfrm>
              <a:off x="1332" y="150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7" name="Rectangle 1593"/>
            <p:cNvSpPr>
              <a:spLocks noChangeArrowheads="1"/>
            </p:cNvSpPr>
            <p:nvPr/>
          </p:nvSpPr>
          <p:spPr bwMode="auto">
            <a:xfrm>
              <a:off x="1332" y="148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6" name="Rectangle 1592"/>
            <p:cNvSpPr>
              <a:spLocks noChangeArrowheads="1"/>
            </p:cNvSpPr>
            <p:nvPr/>
          </p:nvSpPr>
          <p:spPr bwMode="auto">
            <a:xfrm>
              <a:off x="1332" y="148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5" name="Rectangle 1591"/>
            <p:cNvSpPr>
              <a:spLocks noChangeArrowheads="1"/>
            </p:cNvSpPr>
            <p:nvPr/>
          </p:nvSpPr>
          <p:spPr bwMode="auto">
            <a:xfrm>
              <a:off x="1362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4" name="Rectangle 1590"/>
            <p:cNvSpPr>
              <a:spLocks noChangeArrowheads="1"/>
            </p:cNvSpPr>
            <p:nvPr/>
          </p:nvSpPr>
          <p:spPr bwMode="auto">
            <a:xfrm>
              <a:off x="1362" y="1590"/>
              <a:ext cx="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3" name="Rectangle 1589"/>
            <p:cNvSpPr>
              <a:spLocks noChangeArrowheads="1"/>
            </p:cNvSpPr>
            <p:nvPr/>
          </p:nvSpPr>
          <p:spPr bwMode="auto">
            <a:xfrm>
              <a:off x="1362" y="15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2" name="Rectangle 1588"/>
            <p:cNvSpPr>
              <a:spLocks noChangeArrowheads="1"/>
            </p:cNvSpPr>
            <p:nvPr/>
          </p:nvSpPr>
          <p:spPr bwMode="auto">
            <a:xfrm>
              <a:off x="1362" y="1506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1" name="Rectangle 1587"/>
            <p:cNvSpPr>
              <a:spLocks noChangeArrowheads="1"/>
            </p:cNvSpPr>
            <p:nvPr/>
          </p:nvSpPr>
          <p:spPr bwMode="auto">
            <a:xfrm>
              <a:off x="1362" y="148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0" name="Rectangle 1586"/>
            <p:cNvSpPr>
              <a:spLocks noChangeArrowheads="1"/>
            </p:cNvSpPr>
            <p:nvPr/>
          </p:nvSpPr>
          <p:spPr bwMode="auto">
            <a:xfrm>
              <a:off x="1362" y="145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9" name="Rectangle 1585"/>
            <p:cNvSpPr>
              <a:spLocks noChangeArrowheads="1"/>
            </p:cNvSpPr>
            <p:nvPr/>
          </p:nvSpPr>
          <p:spPr bwMode="auto">
            <a:xfrm>
              <a:off x="1362" y="144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8" name="Rectangle 1584"/>
            <p:cNvSpPr>
              <a:spLocks noChangeArrowheads="1"/>
            </p:cNvSpPr>
            <p:nvPr/>
          </p:nvSpPr>
          <p:spPr bwMode="auto">
            <a:xfrm>
              <a:off x="1386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7" name="Rectangle 1583"/>
            <p:cNvSpPr>
              <a:spLocks noChangeArrowheads="1"/>
            </p:cNvSpPr>
            <p:nvPr/>
          </p:nvSpPr>
          <p:spPr bwMode="auto">
            <a:xfrm>
              <a:off x="1386" y="1662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6" name="Rectangle 1582"/>
            <p:cNvSpPr>
              <a:spLocks noChangeArrowheads="1"/>
            </p:cNvSpPr>
            <p:nvPr/>
          </p:nvSpPr>
          <p:spPr bwMode="auto">
            <a:xfrm>
              <a:off x="1386" y="16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5" name="Rectangle 1581"/>
            <p:cNvSpPr>
              <a:spLocks noChangeArrowheads="1"/>
            </p:cNvSpPr>
            <p:nvPr/>
          </p:nvSpPr>
          <p:spPr bwMode="auto">
            <a:xfrm>
              <a:off x="1386" y="163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4" name="Rectangle 1580"/>
            <p:cNvSpPr>
              <a:spLocks noChangeArrowheads="1"/>
            </p:cNvSpPr>
            <p:nvPr/>
          </p:nvSpPr>
          <p:spPr bwMode="auto">
            <a:xfrm>
              <a:off x="1386" y="160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3" name="Rectangle 1579"/>
            <p:cNvSpPr>
              <a:spLocks noChangeArrowheads="1"/>
            </p:cNvSpPr>
            <p:nvPr/>
          </p:nvSpPr>
          <p:spPr bwMode="auto">
            <a:xfrm>
              <a:off x="1386" y="160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2" name="Freeform 1578"/>
            <p:cNvSpPr>
              <a:spLocks/>
            </p:cNvSpPr>
            <p:nvPr/>
          </p:nvSpPr>
          <p:spPr bwMode="auto">
            <a:xfrm>
              <a:off x="1386" y="159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1" name="Rectangle 1577"/>
            <p:cNvSpPr>
              <a:spLocks noChangeArrowheads="1"/>
            </p:cNvSpPr>
            <p:nvPr/>
          </p:nvSpPr>
          <p:spPr bwMode="auto">
            <a:xfrm>
              <a:off x="1386" y="160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0" name="Freeform 1576"/>
            <p:cNvSpPr>
              <a:spLocks/>
            </p:cNvSpPr>
            <p:nvPr/>
          </p:nvSpPr>
          <p:spPr bwMode="auto">
            <a:xfrm>
              <a:off x="1386" y="159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9" name="Rectangle 1575"/>
            <p:cNvSpPr>
              <a:spLocks noChangeArrowheads="1"/>
            </p:cNvSpPr>
            <p:nvPr/>
          </p:nvSpPr>
          <p:spPr bwMode="auto">
            <a:xfrm>
              <a:off x="1416" y="177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8" name="Rectangle 1574"/>
            <p:cNvSpPr>
              <a:spLocks noChangeArrowheads="1"/>
            </p:cNvSpPr>
            <p:nvPr/>
          </p:nvSpPr>
          <p:spPr bwMode="auto">
            <a:xfrm>
              <a:off x="1416" y="1662"/>
              <a:ext cx="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7" name="Rectangle 1573"/>
            <p:cNvSpPr>
              <a:spLocks noChangeArrowheads="1"/>
            </p:cNvSpPr>
            <p:nvPr/>
          </p:nvSpPr>
          <p:spPr bwMode="auto">
            <a:xfrm>
              <a:off x="1416" y="16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6" name="Rectangle 1572"/>
            <p:cNvSpPr>
              <a:spLocks noChangeArrowheads="1"/>
            </p:cNvSpPr>
            <p:nvPr/>
          </p:nvSpPr>
          <p:spPr bwMode="auto">
            <a:xfrm>
              <a:off x="1416" y="160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5" name="Rectangle 1571"/>
            <p:cNvSpPr>
              <a:spLocks noChangeArrowheads="1"/>
            </p:cNvSpPr>
            <p:nvPr/>
          </p:nvSpPr>
          <p:spPr bwMode="auto">
            <a:xfrm>
              <a:off x="1416" y="157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4" name="Rectangle 1570"/>
            <p:cNvSpPr>
              <a:spLocks noChangeArrowheads="1"/>
            </p:cNvSpPr>
            <p:nvPr/>
          </p:nvSpPr>
          <p:spPr bwMode="auto">
            <a:xfrm>
              <a:off x="1416" y="157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3" name="Freeform 1569"/>
            <p:cNvSpPr>
              <a:spLocks/>
            </p:cNvSpPr>
            <p:nvPr/>
          </p:nvSpPr>
          <p:spPr bwMode="auto">
            <a:xfrm>
              <a:off x="1416" y="156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2" name="Rectangle 1568"/>
            <p:cNvSpPr>
              <a:spLocks noChangeArrowheads="1"/>
            </p:cNvSpPr>
            <p:nvPr/>
          </p:nvSpPr>
          <p:spPr bwMode="auto">
            <a:xfrm>
              <a:off x="1416" y="156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1" name="Rectangle 1567"/>
            <p:cNvSpPr>
              <a:spLocks noChangeArrowheads="1"/>
            </p:cNvSpPr>
            <p:nvPr/>
          </p:nvSpPr>
          <p:spPr bwMode="auto">
            <a:xfrm>
              <a:off x="1440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0" name="Rectangle 1566"/>
            <p:cNvSpPr>
              <a:spLocks noChangeArrowheads="1"/>
            </p:cNvSpPr>
            <p:nvPr/>
          </p:nvSpPr>
          <p:spPr bwMode="auto">
            <a:xfrm>
              <a:off x="1440" y="173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9" name="Rectangle 1565"/>
            <p:cNvSpPr>
              <a:spLocks noChangeArrowheads="1"/>
            </p:cNvSpPr>
            <p:nvPr/>
          </p:nvSpPr>
          <p:spPr bwMode="auto">
            <a:xfrm>
              <a:off x="1440" y="171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8" name="Rectangle 1564"/>
            <p:cNvSpPr>
              <a:spLocks noChangeArrowheads="1"/>
            </p:cNvSpPr>
            <p:nvPr/>
          </p:nvSpPr>
          <p:spPr bwMode="auto">
            <a:xfrm>
              <a:off x="1440" y="170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7" name="Rectangle 1563"/>
            <p:cNvSpPr>
              <a:spLocks noChangeArrowheads="1"/>
            </p:cNvSpPr>
            <p:nvPr/>
          </p:nvSpPr>
          <p:spPr bwMode="auto">
            <a:xfrm>
              <a:off x="1440" y="168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6" name="Rectangle 1562"/>
            <p:cNvSpPr>
              <a:spLocks noChangeArrowheads="1"/>
            </p:cNvSpPr>
            <p:nvPr/>
          </p:nvSpPr>
          <p:spPr bwMode="auto">
            <a:xfrm>
              <a:off x="1440" y="168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5" name="Freeform 1561"/>
            <p:cNvSpPr>
              <a:spLocks/>
            </p:cNvSpPr>
            <p:nvPr/>
          </p:nvSpPr>
          <p:spPr bwMode="auto">
            <a:xfrm>
              <a:off x="1440" y="166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4" name="Rectangle 1560"/>
            <p:cNvSpPr>
              <a:spLocks noChangeArrowheads="1"/>
            </p:cNvSpPr>
            <p:nvPr/>
          </p:nvSpPr>
          <p:spPr bwMode="auto">
            <a:xfrm>
              <a:off x="1440" y="16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3" name="Rectangle 1559"/>
            <p:cNvSpPr>
              <a:spLocks noChangeArrowheads="1"/>
            </p:cNvSpPr>
            <p:nvPr/>
          </p:nvSpPr>
          <p:spPr bwMode="auto">
            <a:xfrm>
              <a:off x="147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2" name="Rectangle 1558"/>
            <p:cNvSpPr>
              <a:spLocks noChangeArrowheads="1"/>
            </p:cNvSpPr>
            <p:nvPr/>
          </p:nvSpPr>
          <p:spPr bwMode="auto">
            <a:xfrm>
              <a:off x="1470" y="177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1" name="Rectangle 1557"/>
            <p:cNvSpPr>
              <a:spLocks noChangeArrowheads="1"/>
            </p:cNvSpPr>
            <p:nvPr/>
          </p:nvSpPr>
          <p:spPr bwMode="auto">
            <a:xfrm>
              <a:off x="1470" y="17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0" name="Freeform 1556"/>
            <p:cNvSpPr>
              <a:spLocks/>
            </p:cNvSpPr>
            <p:nvPr/>
          </p:nvSpPr>
          <p:spPr bwMode="auto">
            <a:xfrm>
              <a:off x="1470" y="17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9" name="Rectangle 1555"/>
            <p:cNvSpPr>
              <a:spLocks noChangeArrowheads="1"/>
            </p:cNvSpPr>
            <p:nvPr/>
          </p:nvSpPr>
          <p:spPr bwMode="auto">
            <a:xfrm>
              <a:off x="1470" y="174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8" name="Rectangle 1554"/>
            <p:cNvSpPr>
              <a:spLocks noChangeArrowheads="1"/>
            </p:cNvSpPr>
            <p:nvPr/>
          </p:nvSpPr>
          <p:spPr bwMode="auto">
            <a:xfrm>
              <a:off x="1470" y="174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7" name="Rectangle 1553"/>
            <p:cNvSpPr>
              <a:spLocks noChangeArrowheads="1"/>
            </p:cNvSpPr>
            <p:nvPr/>
          </p:nvSpPr>
          <p:spPr bwMode="auto">
            <a:xfrm>
              <a:off x="1470" y="173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6" name="Rectangle 1552"/>
            <p:cNvSpPr>
              <a:spLocks noChangeArrowheads="1"/>
            </p:cNvSpPr>
            <p:nvPr/>
          </p:nvSpPr>
          <p:spPr bwMode="auto">
            <a:xfrm>
              <a:off x="1470" y="17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5" name="Rectangle 1551"/>
            <p:cNvSpPr>
              <a:spLocks noChangeArrowheads="1"/>
            </p:cNvSpPr>
            <p:nvPr/>
          </p:nvSpPr>
          <p:spPr bwMode="auto">
            <a:xfrm>
              <a:off x="1494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4" name="Rectangle 1550"/>
            <p:cNvSpPr>
              <a:spLocks noChangeArrowheads="1"/>
            </p:cNvSpPr>
            <p:nvPr/>
          </p:nvSpPr>
          <p:spPr bwMode="auto">
            <a:xfrm>
              <a:off x="1494" y="173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3" name="Rectangle 1549"/>
            <p:cNvSpPr>
              <a:spLocks noChangeArrowheads="1"/>
            </p:cNvSpPr>
            <p:nvPr/>
          </p:nvSpPr>
          <p:spPr bwMode="auto">
            <a:xfrm>
              <a:off x="1494" y="171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2" name="Rectangle 1548"/>
            <p:cNvSpPr>
              <a:spLocks noChangeArrowheads="1"/>
            </p:cNvSpPr>
            <p:nvPr/>
          </p:nvSpPr>
          <p:spPr bwMode="auto">
            <a:xfrm>
              <a:off x="1494" y="170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1" name="Rectangle 1547"/>
            <p:cNvSpPr>
              <a:spLocks noChangeArrowheads="1"/>
            </p:cNvSpPr>
            <p:nvPr/>
          </p:nvSpPr>
          <p:spPr bwMode="auto">
            <a:xfrm>
              <a:off x="1494" y="1650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0" name="Rectangle 1546"/>
            <p:cNvSpPr>
              <a:spLocks noChangeArrowheads="1"/>
            </p:cNvSpPr>
            <p:nvPr/>
          </p:nvSpPr>
          <p:spPr bwMode="auto">
            <a:xfrm>
              <a:off x="1494" y="165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9" name="Freeform 1545"/>
            <p:cNvSpPr>
              <a:spLocks/>
            </p:cNvSpPr>
            <p:nvPr/>
          </p:nvSpPr>
          <p:spPr bwMode="auto">
            <a:xfrm>
              <a:off x="1494" y="163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8" name="Rectangle 1544"/>
            <p:cNvSpPr>
              <a:spLocks noChangeArrowheads="1"/>
            </p:cNvSpPr>
            <p:nvPr/>
          </p:nvSpPr>
          <p:spPr bwMode="auto">
            <a:xfrm>
              <a:off x="1494" y="164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" name="Rectangle 1543"/>
            <p:cNvSpPr>
              <a:spLocks noChangeArrowheads="1"/>
            </p:cNvSpPr>
            <p:nvPr/>
          </p:nvSpPr>
          <p:spPr bwMode="auto">
            <a:xfrm>
              <a:off x="1518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6" name="Rectangle 1542"/>
            <p:cNvSpPr>
              <a:spLocks noChangeArrowheads="1"/>
            </p:cNvSpPr>
            <p:nvPr/>
          </p:nvSpPr>
          <p:spPr bwMode="auto">
            <a:xfrm>
              <a:off x="1518" y="171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5" name="Rectangle 1541"/>
            <p:cNvSpPr>
              <a:spLocks noChangeArrowheads="1"/>
            </p:cNvSpPr>
            <p:nvPr/>
          </p:nvSpPr>
          <p:spPr bwMode="auto">
            <a:xfrm>
              <a:off x="1518" y="169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4" name="Rectangle 1540"/>
            <p:cNvSpPr>
              <a:spLocks noChangeArrowheads="1"/>
            </p:cNvSpPr>
            <p:nvPr/>
          </p:nvSpPr>
          <p:spPr bwMode="auto">
            <a:xfrm>
              <a:off x="1518" y="168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3" name="Rectangle 1539"/>
            <p:cNvSpPr>
              <a:spLocks noChangeArrowheads="1"/>
            </p:cNvSpPr>
            <p:nvPr/>
          </p:nvSpPr>
          <p:spPr bwMode="auto">
            <a:xfrm>
              <a:off x="1518" y="165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2" name="Rectangle 1538"/>
            <p:cNvSpPr>
              <a:spLocks noChangeArrowheads="1"/>
            </p:cNvSpPr>
            <p:nvPr/>
          </p:nvSpPr>
          <p:spPr bwMode="auto">
            <a:xfrm>
              <a:off x="1518" y="164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1" name="Rectangle 1537"/>
            <p:cNvSpPr>
              <a:spLocks noChangeArrowheads="1"/>
            </p:cNvSpPr>
            <p:nvPr/>
          </p:nvSpPr>
          <p:spPr bwMode="auto">
            <a:xfrm>
              <a:off x="1518" y="163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0" name="Rectangle 1536"/>
            <p:cNvSpPr>
              <a:spLocks noChangeArrowheads="1"/>
            </p:cNvSpPr>
            <p:nvPr/>
          </p:nvSpPr>
          <p:spPr bwMode="auto">
            <a:xfrm>
              <a:off x="1548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9" name="Rectangle 1535"/>
            <p:cNvSpPr>
              <a:spLocks noChangeArrowheads="1"/>
            </p:cNvSpPr>
            <p:nvPr/>
          </p:nvSpPr>
          <p:spPr bwMode="auto">
            <a:xfrm>
              <a:off x="1548" y="1710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8" name="Rectangle 1534"/>
            <p:cNvSpPr>
              <a:spLocks noChangeArrowheads="1"/>
            </p:cNvSpPr>
            <p:nvPr/>
          </p:nvSpPr>
          <p:spPr bwMode="auto">
            <a:xfrm>
              <a:off x="1548" y="168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7" name="Rectangle 1533"/>
            <p:cNvSpPr>
              <a:spLocks noChangeArrowheads="1"/>
            </p:cNvSpPr>
            <p:nvPr/>
          </p:nvSpPr>
          <p:spPr bwMode="auto">
            <a:xfrm>
              <a:off x="1548" y="166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6" name="Rectangle 1532"/>
            <p:cNvSpPr>
              <a:spLocks noChangeArrowheads="1"/>
            </p:cNvSpPr>
            <p:nvPr/>
          </p:nvSpPr>
          <p:spPr bwMode="auto">
            <a:xfrm>
              <a:off x="1548" y="160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5" name="Rectangle 1531"/>
            <p:cNvSpPr>
              <a:spLocks noChangeArrowheads="1"/>
            </p:cNvSpPr>
            <p:nvPr/>
          </p:nvSpPr>
          <p:spPr bwMode="auto">
            <a:xfrm>
              <a:off x="1548" y="160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4" name="Rectangle 1530"/>
            <p:cNvSpPr>
              <a:spLocks noChangeArrowheads="1"/>
            </p:cNvSpPr>
            <p:nvPr/>
          </p:nvSpPr>
          <p:spPr bwMode="auto">
            <a:xfrm>
              <a:off x="1548" y="159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3" name="Rectangle 1529"/>
            <p:cNvSpPr>
              <a:spLocks noChangeArrowheads="1"/>
            </p:cNvSpPr>
            <p:nvPr/>
          </p:nvSpPr>
          <p:spPr bwMode="auto">
            <a:xfrm>
              <a:off x="1572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2" name="Rectangle 1528"/>
            <p:cNvSpPr>
              <a:spLocks noChangeArrowheads="1"/>
            </p:cNvSpPr>
            <p:nvPr/>
          </p:nvSpPr>
          <p:spPr bwMode="auto">
            <a:xfrm>
              <a:off x="1572" y="175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1" name="Rectangle 1527"/>
            <p:cNvSpPr>
              <a:spLocks noChangeArrowheads="1"/>
            </p:cNvSpPr>
            <p:nvPr/>
          </p:nvSpPr>
          <p:spPr bwMode="auto">
            <a:xfrm>
              <a:off x="1572" y="175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0" name="Freeform 1526"/>
            <p:cNvSpPr>
              <a:spLocks/>
            </p:cNvSpPr>
            <p:nvPr/>
          </p:nvSpPr>
          <p:spPr bwMode="auto">
            <a:xfrm>
              <a:off x="1572" y="174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9" name="Rectangle 1525"/>
            <p:cNvSpPr>
              <a:spLocks noChangeArrowheads="1"/>
            </p:cNvSpPr>
            <p:nvPr/>
          </p:nvSpPr>
          <p:spPr bwMode="auto">
            <a:xfrm>
              <a:off x="1572" y="172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8" name="Rectangle 1524"/>
            <p:cNvSpPr>
              <a:spLocks noChangeArrowheads="1"/>
            </p:cNvSpPr>
            <p:nvPr/>
          </p:nvSpPr>
          <p:spPr bwMode="auto">
            <a:xfrm>
              <a:off x="1572" y="169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7" name="Rectangle 1523"/>
            <p:cNvSpPr>
              <a:spLocks noChangeArrowheads="1"/>
            </p:cNvSpPr>
            <p:nvPr/>
          </p:nvSpPr>
          <p:spPr bwMode="auto">
            <a:xfrm>
              <a:off x="1572" y="168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6" name="Rectangle 1522"/>
            <p:cNvSpPr>
              <a:spLocks noChangeArrowheads="1"/>
            </p:cNvSpPr>
            <p:nvPr/>
          </p:nvSpPr>
          <p:spPr bwMode="auto">
            <a:xfrm>
              <a:off x="1572" y="168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5" name="Rectangle 1521"/>
            <p:cNvSpPr>
              <a:spLocks noChangeArrowheads="1"/>
            </p:cNvSpPr>
            <p:nvPr/>
          </p:nvSpPr>
          <p:spPr bwMode="auto">
            <a:xfrm>
              <a:off x="1602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4" name="Rectangle 1520"/>
            <p:cNvSpPr>
              <a:spLocks noChangeArrowheads="1"/>
            </p:cNvSpPr>
            <p:nvPr/>
          </p:nvSpPr>
          <p:spPr bwMode="auto">
            <a:xfrm>
              <a:off x="1602" y="1722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3" name="Rectangle 1519"/>
            <p:cNvSpPr>
              <a:spLocks noChangeArrowheads="1"/>
            </p:cNvSpPr>
            <p:nvPr/>
          </p:nvSpPr>
          <p:spPr bwMode="auto">
            <a:xfrm>
              <a:off x="1602" y="169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2" name="Rectangle 1518"/>
            <p:cNvSpPr>
              <a:spLocks noChangeArrowheads="1"/>
            </p:cNvSpPr>
            <p:nvPr/>
          </p:nvSpPr>
          <p:spPr bwMode="auto">
            <a:xfrm>
              <a:off x="1602" y="167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1" name="Rectangle 1517"/>
            <p:cNvSpPr>
              <a:spLocks noChangeArrowheads="1"/>
            </p:cNvSpPr>
            <p:nvPr/>
          </p:nvSpPr>
          <p:spPr bwMode="auto">
            <a:xfrm>
              <a:off x="1602" y="1608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0" name="Rectangle 1516"/>
            <p:cNvSpPr>
              <a:spLocks noChangeArrowheads="1"/>
            </p:cNvSpPr>
            <p:nvPr/>
          </p:nvSpPr>
          <p:spPr bwMode="auto">
            <a:xfrm>
              <a:off x="1602" y="160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9" name="Freeform 1515"/>
            <p:cNvSpPr>
              <a:spLocks/>
            </p:cNvSpPr>
            <p:nvPr/>
          </p:nvSpPr>
          <p:spPr bwMode="auto">
            <a:xfrm>
              <a:off x="1602" y="159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8" name="Rectangle 1514"/>
            <p:cNvSpPr>
              <a:spLocks noChangeArrowheads="1"/>
            </p:cNvSpPr>
            <p:nvPr/>
          </p:nvSpPr>
          <p:spPr bwMode="auto">
            <a:xfrm>
              <a:off x="1602" y="159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7" name="Rectangle 1513"/>
            <p:cNvSpPr>
              <a:spLocks noChangeArrowheads="1"/>
            </p:cNvSpPr>
            <p:nvPr/>
          </p:nvSpPr>
          <p:spPr bwMode="auto">
            <a:xfrm>
              <a:off x="1626" y="175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6" name="Rectangle 1512"/>
            <p:cNvSpPr>
              <a:spLocks noChangeArrowheads="1"/>
            </p:cNvSpPr>
            <p:nvPr/>
          </p:nvSpPr>
          <p:spPr bwMode="auto">
            <a:xfrm>
              <a:off x="1626" y="1560"/>
              <a:ext cx="1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5" name="Rectangle 1511"/>
            <p:cNvSpPr>
              <a:spLocks noChangeArrowheads="1"/>
            </p:cNvSpPr>
            <p:nvPr/>
          </p:nvSpPr>
          <p:spPr bwMode="auto">
            <a:xfrm>
              <a:off x="1626" y="154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4" name="Rectangle 1510"/>
            <p:cNvSpPr>
              <a:spLocks noChangeArrowheads="1"/>
            </p:cNvSpPr>
            <p:nvPr/>
          </p:nvSpPr>
          <p:spPr bwMode="auto">
            <a:xfrm>
              <a:off x="1626" y="1470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3" name="Rectangle 1509"/>
            <p:cNvSpPr>
              <a:spLocks noChangeArrowheads="1"/>
            </p:cNvSpPr>
            <p:nvPr/>
          </p:nvSpPr>
          <p:spPr bwMode="auto">
            <a:xfrm>
              <a:off x="1626" y="1410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2" name="Rectangle 1508"/>
            <p:cNvSpPr>
              <a:spLocks noChangeArrowheads="1"/>
            </p:cNvSpPr>
            <p:nvPr/>
          </p:nvSpPr>
          <p:spPr bwMode="auto">
            <a:xfrm>
              <a:off x="1626" y="140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1" name="Rectangle 1507"/>
            <p:cNvSpPr>
              <a:spLocks noChangeArrowheads="1"/>
            </p:cNvSpPr>
            <p:nvPr/>
          </p:nvSpPr>
          <p:spPr bwMode="auto">
            <a:xfrm>
              <a:off x="1626" y="138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0" name="Rectangle 1506"/>
            <p:cNvSpPr>
              <a:spLocks noChangeArrowheads="1"/>
            </p:cNvSpPr>
            <p:nvPr/>
          </p:nvSpPr>
          <p:spPr bwMode="auto">
            <a:xfrm>
              <a:off x="165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9" name="Rectangle 1505"/>
            <p:cNvSpPr>
              <a:spLocks noChangeArrowheads="1"/>
            </p:cNvSpPr>
            <p:nvPr/>
          </p:nvSpPr>
          <p:spPr bwMode="auto">
            <a:xfrm>
              <a:off x="1656" y="1710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8" name="Rectangle 1504"/>
            <p:cNvSpPr>
              <a:spLocks noChangeArrowheads="1"/>
            </p:cNvSpPr>
            <p:nvPr/>
          </p:nvSpPr>
          <p:spPr bwMode="auto">
            <a:xfrm>
              <a:off x="1656" y="168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7" name="Rectangle 1503"/>
            <p:cNvSpPr>
              <a:spLocks noChangeArrowheads="1"/>
            </p:cNvSpPr>
            <p:nvPr/>
          </p:nvSpPr>
          <p:spPr bwMode="auto">
            <a:xfrm>
              <a:off x="1656" y="166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6" name="Rectangle 1502"/>
            <p:cNvSpPr>
              <a:spLocks noChangeArrowheads="1"/>
            </p:cNvSpPr>
            <p:nvPr/>
          </p:nvSpPr>
          <p:spPr bwMode="auto">
            <a:xfrm>
              <a:off x="1656" y="1614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5" name="Rectangle 1501"/>
            <p:cNvSpPr>
              <a:spLocks noChangeArrowheads="1"/>
            </p:cNvSpPr>
            <p:nvPr/>
          </p:nvSpPr>
          <p:spPr bwMode="auto">
            <a:xfrm>
              <a:off x="1656" y="161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4" name="Freeform 1500"/>
            <p:cNvSpPr>
              <a:spLocks/>
            </p:cNvSpPr>
            <p:nvPr/>
          </p:nvSpPr>
          <p:spPr bwMode="auto">
            <a:xfrm>
              <a:off x="1656" y="160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3" name="Rectangle 1499"/>
            <p:cNvSpPr>
              <a:spLocks noChangeArrowheads="1"/>
            </p:cNvSpPr>
            <p:nvPr/>
          </p:nvSpPr>
          <p:spPr bwMode="auto">
            <a:xfrm>
              <a:off x="1656" y="160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2" name="Rectangle 1498"/>
            <p:cNvSpPr>
              <a:spLocks noChangeArrowheads="1"/>
            </p:cNvSpPr>
            <p:nvPr/>
          </p:nvSpPr>
          <p:spPr bwMode="auto">
            <a:xfrm>
              <a:off x="1680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1" name="Rectangle 1497"/>
            <p:cNvSpPr>
              <a:spLocks noChangeArrowheads="1"/>
            </p:cNvSpPr>
            <p:nvPr/>
          </p:nvSpPr>
          <p:spPr bwMode="auto">
            <a:xfrm>
              <a:off x="1680" y="1704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0" name="Rectangle 1496"/>
            <p:cNvSpPr>
              <a:spLocks noChangeArrowheads="1"/>
            </p:cNvSpPr>
            <p:nvPr/>
          </p:nvSpPr>
          <p:spPr bwMode="auto">
            <a:xfrm>
              <a:off x="1680" y="167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9" name="Rectangle 1495"/>
            <p:cNvSpPr>
              <a:spLocks noChangeArrowheads="1"/>
            </p:cNvSpPr>
            <p:nvPr/>
          </p:nvSpPr>
          <p:spPr bwMode="auto">
            <a:xfrm>
              <a:off x="1680" y="166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8" name="Rectangle 1494"/>
            <p:cNvSpPr>
              <a:spLocks noChangeArrowheads="1"/>
            </p:cNvSpPr>
            <p:nvPr/>
          </p:nvSpPr>
          <p:spPr bwMode="auto">
            <a:xfrm>
              <a:off x="1680" y="1566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7" name="Rectangle 1493"/>
            <p:cNvSpPr>
              <a:spLocks noChangeArrowheads="1"/>
            </p:cNvSpPr>
            <p:nvPr/>
          </p:nvSpPr>
          <p:spPr bwMode="auto">
            <a:xfrm>
              <a:off x="1680" y="156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6" name="Freeform 1492"/>
            <p:cNvSpPr>
              <a:spLocks/>
            </p:cNvSpPr>
            <p:nvPr/>
          </p:nvSpPr>
          <p:spPr bwMode="auto">
            <a:xfrm>
              <a:off x="1680" y="155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5" name="Rectangle 1491"/>
            <p:cNvSpPr>
              <a:spLocks noChangeArrowheads="1"/>
            </p:cNvSpPr>
            <p:nvPr/>
          </p:nvSpPr>
          <p:spPr bwMode="auto">
            <a:xfrm>
              <a:off x="1680" y="156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4" name="Rectangle 1490"/>
            <p:cNvSpPr>
              <a:spLocks noChangeArrowheads="1"/>
            </p:cNvSpPr>
            <p:nvPr/>
          </p:nvSpPr>
          <p:spPr bwMode="auto">
            <a:xfrm>
              <a:off x="171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3" name="Rectangle 1489"/>
            <p:cNvSpPr>
              <a:spLocks noChangeArrowheads="1"/>
            </p:cNvSpPr>
            <p:nvPr/>
          </p:nvSpPr>
          <p:spPr bwMode="auto">
            <a:xfrm>
              <a:off x="1710" y="171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2" name="Rectangle 1488"/>
            <p:cNvSpPr>
              <a:spLocks noChangeArrowheads="1"/>
            </p:cNvSpPr>
            <p:nvPr/>
          </p:nvSpPr>
          <p:spPr bwMode="auto">
            <a:xfrm>
              <a:off x="1710" y="169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1" name="Rectangle 1487"/>
            <p:cNvSpPr>
              <a:spLocks noChangeArrowheads="1"/>
            </p:cNvSpPr>
            <p:nvPr/>
          </p:nvSpPr>
          <p:spPr bwMode="auto">
            <a:xfrm>
              <a:off x="1710" y="1650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0" name="Rectangle 1486"/>
            <p:cNvSpPr>
              <a:spLocks noChangeArrowheads="1"/>
            </p:cNvSpPr>
            <p:nvPr/>
          </p:nvSpPr>
          <p:spPr bwMode="auto">
            <a:xfrm>
              <a:off x="1710" y="1590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9" name="Rectangle 1485"/>
            <p:cNvSpPr>
              <a:spLocks noChangeArrowheads="1"/>
            </p:cNvSpPr>
            <p:nvPr/>
          </p:nvSpPr>
          <p:spPr bwMode="auto">
            <a:xfrm>
              <a:off x="1710" y="159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8" name="Freeform 1484"/>
            <p:cNvSpPr>
              <a:spLocks/>
            </p:cNvSpPr>
            <p:nvPr/>
          </p:nvSpPr>
          <p:spPr bwMode="auto">
            <a:xfrm>
              <a:off x="1710" y="157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7" name="Rectangle 1483"/>
            <p:cNvSpPr>
              <a:spLocks noChangeArrowheads="1"/>
            </p:cNvSpPr>
            <p:nvPr/>
          </p:nvSpPr>
          <p:spPr bwMode="auto">
            <a:xfrm>
              <a:off x="1710" y="157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6" name="Rectangle 1482"/>
            <p:cNvSpPr>
              <a:spLocks noChangeArrowheads="1"/>
            </p:cNvSpPr>
            <p:nvPr/>
          </p:nvSpPr>
          <p:spPr bwMode="auto">
            <a:xfrm>
              <a:off x="1734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5" name="Rectangle 1481"/>
            <p:cNvSpPr>
              <a:spLocks noChangeArrowheads="1"/>
            </p:cNvSpPr>
            <p:nvPr/>
          </p:nvSpPr>
          <p:spPr bwMode="auto">
            <a:xfrm>
              <a:off x="1734" y="177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4" name="Rectangle 1480"/>
            <p:cNvSpPr>
              <a:spLocks noChangeArrowheads="1"/>
            </p:cNvSpPr>
            <p:nvPr/>
          </p:nvSpPr>
          <p:spPr bwMode="auto">
            <a:xfrm>
              <a:off x="1734" y="17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3" name="Freeform 1479"/>
            <p:cNvSpPr>
              <a:spLocks/>
            </p:cNvSpPr>
            <p:nvPr/>
          </p:nvSpPr>
          <p:spPr bwMode="auto">
            <a:xfrm>
              <a:off x="1734" y="17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2" name="Rectangle 1478"/>
            <p:cNvSpPr>
              <a:spLocks noChangeArrowheads="1"/>
            </p:cNvSpPr>
            <p:nvPr/>
          </p:nvSpPr>
          <p:spPr bwMode="auto">
            <a:xfrm>
              <a:off x="1734" y="1674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1" name="Rectangle 1477"/>
            <p:cNvSpPr>
              <a:spLocks noChangeArrowheads="1"/>
            </p:cNvSpPr>
            <p:nvPr/>
          </p:nvSpPr>
          <p:spPr bwMode="auto">
            <a:xfrm>
              <a:off x="1734" y="165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0" name="Rectangle 1476"/>
            <p:cNvSpPr>
              <a:spLocks noChangeArrowheads="1"/>
            </p:cNvSpPr>
            <p:nvPr/>
          </p:nvSpPr>
          <p:spPr bwMode="auto">
            <a:xfrm>
              <a:off x="1734" y="165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" name="Freeform 1475"/>
            <p:cNvSpPr>
              <a:spLocks/>
            </p:cNvSpPr>
            <p:nvPr/>
          </p:nvSpPr>
          <p:spPr bwMode="auto">
            <a:xfrm>
              <a:off x="1734" y="163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" name="Rectangle 1474"/>
            <p:cNvSpPr>
              <a:spLocks noChangeArrowheads="1"/>
            </p:cNvSpPr>
            <p:nvPr/>
          </p:nvSpPr>
          <p:spPr bwMode="auto">
            <a:xfrm>
              <a:off x="1734" y="161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" name="Rectangle 1473"/>
            <p:cNvSpPr>
              <a:spLocks noChangeArrowheads="1"/>
            </p:cNvSpPr>
            <p:nvPr/>
          </p:nvSpPr>
          <p:spPr bwMode="auto">
            <a:xfrm>
              <a:off x="1758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" name="Rectangle 1472"/>
            <p:cNvSpPr>
              <a:spLocks noChangeArrowheads="1"/>
            </p:cNvSpPr>
            <p:nvPr/>
          </p:nvSpPr>
          <p:spPr bwMode="auto">
            <a:xfrm>
              <a:off x="1758" y="1656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" name="Rectangle 1471"/>
            <p:cNvSpPr>
              <a:spLocks noChangeArrowheads="1"/>
            </p:cNvSpPr>
            <p:nvPr/>
          </p:nvSpPr>
          <p:spPr bwMode="auto">
            <a:xfrm>
              <a:off x="1758" y="163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4" name="Rectangle 1470"/>
            <p:cNvSpPr>
              <a:spLocks noChangeArrowheads="1"/>
            </p:cNvSpPr>
            <p:nvPr/>
          </p:nvSpPr>
          <p:spPr bwMode="auto">
            <a:xfrm>
              <a:off x="1758" y="162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3" name="Rectangle 1469"/>
            <p:cNvSpPr>
              <a:spLocks noChangeArrowheads="1"/>
            </p:cNvSpPr>
            <p:nvPr/>
          </p:nvSpPr>
          <p:spPr bwMode="auto">
            <a:xfrm>
              <a:off x="1758" y="1470"/>
              <a:ext cx="1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2" name="Rectangle 1468"/>
            <p:cNvSpPr>
              <a:spLocks noChangeArrowheads="1"/>
            </p:cNvSpPr>
            <p:nvPr/>
          </p:nvSpPr>
          <p:spPr bwMode="auto">
            <a:xfrm>
              <a:off x="1758" y="147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1" name="Freeform 1467"/>
            <p:cNvSpPr>
              <a:spLocks/>
            </p:cNvSpPr>
            <p:nvPr/>
          </p:nvSpPr>
          <p:spPr bwMode="auto">
            <a:xfrm>
              <a:off x="1758" y="145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0" name="Rectangle 1466"/>
            <p:cNvSpPr>
              <a:spLocks noChangeArrowheads="1"/>
            </p:cNvSpPr>
            <p:nvPr/>
          </p:nvSpPr>
          <p:spPr bwMode="auto">
            <a:xfrm>
              <a:off x="1758" y="145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" name="Rectangle 1465"/>
            <p:cNvSpPr>
              <a:spLocks noChangeArrowheads="1"/>
            </p:cNvSpPr>
            <p:nvPr/>
          </p:nvSpPr>
          <p:spPr bwMode="auto">
            <a:xfrm>
              <a:off x="1788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" name="Rectangle 1464"/>
            <p:cNvSpPr>
              <a:spLocks noChangeArrowheads="1"/>
            </p:cNvSpPr>
            <p:nvPr/>
          </p:nvSpPr>
          <p:spPr bwMode="auto">
            <a:xfrm>
              <a:off x="1788" y="1650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" name="Rectangle 1463"/>
            <p:cNvSpPr>
              <a:spLocks noChangeArrowheads="1"/>
            </p:cNvSpPr>
            <p:nvPr/>
          </p:nvSpPr>
          <p:spPr bwMode="auto">
            <a:xfrm>
              <a:off x="1788" y="162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" name="Rectangle 1462"/>
            <p:cNvSpPr>
              <a:spLocks noChangeArrowheads="1"/>
            </p:cNvSpPr>
            <p:nvPr/>
          </p:nvSpPr>
          <p:spPr bwMode="auto">
            <a:xfrm>
              <a:off x="1788" y="16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" name="Rectangle 1461"/>
            <p:cNvSpPr>
              <a:spLocks noChangeArrowheads="1"/>
            </p:cNvSpPr>
            <p:nvPr/>
          </p:nvSpPr>
          <p:spPr bwMode="auto">
            <a:xfrm>
              <a:off x="1788" y="1524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" name="Rectangle 1460"/>
            <p:cNvSpPr>
              <a:spLocks noChangeArrowheads="1"/>
            </p:cNvSpPr>
            <p:nvPr/>
          </p:nvSpPr>
          <p:spPr bwMode="auto">
            <a:xfrm>
              <a:off x="1788" y="152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3" name="Freeform 1459"/>
            <p:cNvSpPr>
              <a:spLocks/>
            </p:cNvSpPr>
            <p:nvPr/>
          </p:nvSpPr>
          <p:spPr bwMode="auto">
            <a:xfrm>
              <a:off x="1788" y="151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2" name="Rectangle 1458"/>
            <p:cNvSpPr>
              <a:spLocks noChangeArrowheads="1"/>
            </p:cNvSpPr>
            <p:nvPr/>
          </p:nvSpPr>
          <p:spPr bwMode="auto">
            <a:xfrm>
              <a:off x="1788" y="151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1" name="Rectangle 1457"/>
            <p:cNvSpPr>
              <a:spLocks noChangeArrowheads="1"/>
            </p:cNvSpPr>
            <p:nvPr/>
          </p:nvSpPr>
          <p:spPr bwMode="auto">
            <a:xfrm>
              <a:off x="1812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0" name="Rectangle 1456"/>
            <p:cNvSpPr>
              <a:spLocks noChangeArrowheads="1"/>
            </p:cNvSpPr>
            <p:nvPr/>
          </p:nvSpPr>
          <p:spPr bwMode="auto">
            <a:xfrm>
              <a:off x="1812" y="1650"/>
              <a:ext cx="1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9" name="Rectangle 1455"/>
            <p:cNvSpPr>
              <a:spLocks noChangeArrowheads="1"/>
            </p:cNvSpPr>
            <p:nvPr/>
          </p:nvSpPr>
          <p:spPr bwMode="auto">
            <a:xfrm>
              <a:off x="1812" y="163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8" name="Rectangle 1454"/>
            <p:cNvSpPr>
              <a:spLocks noChangeArrowheads="1"/>
            </p:cNvSpPr>
            <p:nvPr/>
          </p:nvSpPr>
          <p:spPr bwMode="auto">
            <a:xfrm>
              <a:off x="1812" y="159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7" name="Rectangle 1453"/>
            <p:cNvSpPr>
              <a:spLocks noChangeArrowheads="1"/>
            </p:cNvSpPr>
            <p:nvPr/>
          </p:nvSpPr>
          <p:spPr bwMode="auto">
            <a:xfrm>
              <a:off x="1812" y="1524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6" name="Rectangle 1452"/>
            <p:cNvSpPr>
              <a:spLocks noChangeArrowheads="1"/>
            </p:cNvSpPr>
            <p:nvPr/>
          </p:nvSpPr>
          <p:spPr bwMode="auto">
            <a:xfrm>
              <a:off x="1812" y="152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5" name="Freeform 1451"/>
            <p:cNvSpPr>
              <a:spLocks/>
            </p:cNvSpPr>
            <p:nvPr/>
          </p:nvSpPr>
          <p:spPr bwMode="auto">
            <a:xfrm>
              <a:off x="1812" y="151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4" name="Rectangle 1450"/>
            <p:cNvSpPr>
              <a:spLocks noChangeArrowheads="1"/>
            </p:cNvSpPr>
            <p:nvPr/>
          </p:nvSpPr>
          <p:spPr bwMode="auto">
            <a:xfrm>
              <a:off x="1812" y="150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3" name="Rectangle 1449"/>
            <p:cNvSpPr>
              <a:spLocks noChangeArrowheads="1"/>
            </p:cNvSpPr>
            <p:nvPr/>
          </p:nvSpPr>
          <p:spPr bwMode="auto">
            <a:xfrm>
              <a:off x="1842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" name="Rectangle 1448"/>
            <p:cNvSpPr>
              <a:spLocks noChangeArrowheads="1"/>
            </p:cNvSpPr>
            <p:nvPr/>
          </p:nvSpPr>
          <p:spPr bwMode="auto">
            <a:xfrm>
              <a:off x="1842" y="174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" name="Rectangle 1447"/>
            <p:cNvSpPr>
              <a:spLocks noChangeArrowheads="1"/>
            </p:cNvSpPr>
            <p:nvPr/>
          </p:nvSpPr>
          <p:spPr bwMode="auto">
            <a:xfrm>
              <a:off x="1842" y="171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" name="Rectangle 1446"/>
            <p:cNvSpPr>
              <a:spLocks noChangeArrowheads="1"/>
            </p:cNvSpPr>
            <p:nvPr/>
          </p:nvSpPr>
          <p:spPr bwMode="auto">
            <a:xfrm>
              <a:off x="1842" y="169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" name="Rectangle 1445"/>
            <p:cNvSpPr>
              <a:spLocks noChangeArrowheads="1"/>
            </p:cNvSpPr>
            <p:nvPr/>
          </p:nvSpPr>
          <p:spPr bwMode="auto">
            <a:xfrm>
              <a:off x="1842" y="1644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" name="Rectangle 1444"/>
            <p:cNvSpPr>
              <a:spLocks noChangeArrowheads="1"/>
            </p:cNvSpPr>
            <p:nvPr/>
          </p:nvSpPr>
          <p:spPr bwMode="auto">
            <a:xfrm>
              <a:off x="1842" y="164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" name="Freeform 1443"/>
            <p:cNvSpPr>
              <a:spLocks/>
            </p:cNvSpPr>
            <p:nvPr/>
          </p:nvSpPr>
          <p:spPr bwMode="auto">
            <a:xfrm>
              <a:off x="1842" y="163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6" name="Rectangle 1442"/>
            <p:cNvSpPr>
              <a:spLocks noChangeArrowheads="1"/>
            </p:cNvSpPr>
            <p:nvPr/>
          </p:nvSpPr>
          <p:spPr bwMode="auto">
            <a:xfrm>
              <a:off x="1842" y="163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5" name="Rectangle 1441"/>
            <p:cNvSpPr>
              <a:spLocks noChangeArrowheads="1"/>
            </p:cNvSpPr>
            <p:nvPr/>
          </p:nvSpPr>
          <p:spPr bwMode="auto">
            <a:xfrm>
              <a:off x="1866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" name="Rectangle 1440"/>
            <p:cNvSpPr>
              <a:spLocks noChangeArrowheads="1"/>
            </p:cNvSpPr>
            <p:nvPr/>
          </p:nvSpPr>
          <p:spPr bwMode="auto">
            <a:xfrm>
              <a:off x="1866" y="1710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" name="Rectangle 1439"/>
            <p:cNvSpPr>
              <a:spLocks noChangeArrowheads="1"/>
            </p:cNvSpPr>
            <p:nvPr/>
          </p:nvSpPr>
          <p:spPr bwMode="auto">
            <a:xfrm>
              <a:off x="1866" y="171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" name="Freeform 1438"/>
            <p:cNvSpPr>
              <a:spLocks/>
            </p:cNvSpPr>
            <p:nvPr/>
          </p:nvSpPr>
          <p:spPr bwMode="auto">
            <a:xfrm>
              <a:off x="1866" y="169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" name="Rectangle 1437"/>
            <p:cNvSpPr>
              <a:spLocks noChangeArrowheads="1"/>
            </p:cNvSpPr>
            <p:nvPr/>
          </p:nvSpPr>
          <p:spPr bwMode="auto">
            <a:xfrm>
              <a:off x="1866" y="162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" name="Rectangle 1436"/>
            <p:cNvSpPr>
              <a:spLocks noChangeArrowheads="1"/>
            </p:cNvSpPr>
            <p:nvPr/>
          </p:nvSpPr>
          <p:spPr bwMode="auto">
            <a:xfrm>
              <a:off x="1866" y="16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" name="Rectangle 1435"/>
            <p:cNvSpPr>
              <a:spLocks noChangeArrowheads="1"/>
            </p:cNvSpPr>
            <p:nvPr/>
          </p:nvSpPr>
          <p:spPr bwMode="auto">
            <a:xfrm>
              <a:off x="1866" y="159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" name="Rectangle 1434"/>
            <p:cNvSpPr>
              <a:spLocks noChangeArrowheads="1"/>
            </p:cNvSpPr>
            <p:nvPr/>
          </p:nvSpPr>
          <p:spPr bwMode="auto">
            <a:xfrm>
              <a:off x="1866" y="156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7" name="Rectangle 1433"/>
            <p:cNvSpPr>
              <a:spLocks noChangeArrowheads="1"/>
            </p:cNvSpPr>
            <p:nvPr/>
          </p:nvSpPr>
          <p:spPr bwMode="auto">
            <a:xfrm>
              <a:off x="189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6" name="Rectangle 1432"/>
            <p:cNvSpPr>
              <a:spLocks noChangeArrowheads="1"/>
            </p:cNvSpPr>
            <p:nvPr/>
          </p:nvSpPr>
          <p:spPr bwMode="auto">
            <a:xfrm>
              <a:off x="1896" y="1746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5" name="Rectangle 1431"/>
            <p:cNvSpPr>
              <a:spLocks noChangeArrowheads="1"/>
            </p:cNvSpPr>
            <p:nvPr/>
          </p:nvSpPr>
          <p:spPr bwMode="auto">
            <a:xfrm>
              <a:off x="1896" y="171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4" name="Rectangle 1430"/>
            <p:cNvSpPr>
              <a:spLocks noChangeArrowheads="1"/>
            </p:cNvSpPr>
            <p:nvPr/>
          </p:nvSpPr>
          <p:spPr bwMode="auto">
            <a:xfrm>
              <a:off x="1896" y="168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3" name="Rectangle 1429"/>
            <p:cNvSpPr>
              <a:spLocks noChangeArrowheads="1"/>
            </p:cNvSpPr>
            <p:nvPr/>
          </p:nvSpPr>
          <p:spPr bwMode="auto">
            <a:xfrm>
              <a:off x="1896" y="1620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2" name="Rectangle 1428"/>
            <p:cNvSpPr>
              <a:spLocks noChangeArrowheads="1"/>
            </p:cNvSpPr>
            <p:nvPr/>
          </p:nvSpPr>
          <p:spPr bwMode="auto">
            <a:xfrm>
              <a:off x="1896" y="162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1" name="Freeform 1427"/>
            <p:cNvSpPr>
              <a:spLocks/>
            </p:cNvSpPr>
            <p:nvPr/>
          </p:nvSpPr>
          <p:spPr bwMode="auto">
            <a:xfrm>
              <a:off x="1896" y="160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0" name="Rectangle 1426"/>
            <p:cNvSpPr>
              <a:spLocks noChangeArrowheads="1"/>
            </p:cNvSpPr>
            <p:nvPr/>
          </p:nvSpPr>
          <p:spPr bwMode="auto">
            <a:xfrm>
              <a:off x="1896" y="160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9" name="Rectangle 1425"/>
            <p:cNvSpPr>
              <a:spLocks noChangeArrowheads="1"/>
            </p:cNvSpPr>
            <p:nvPr/>
          </p:nvSpPr>
          <p:spPr bwMode="auto">
            <a:xfrm>
              <a:off x="1920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8" name="Rectangle 1424"/>
            <p:cNvSpPr>
              <a:spLocks noChangeArrowheads="1"/>
            </p:cNvSpPr>
            <p:nvPr/>
          </p:nvSpPr>
          <p:spPr bwMode="auto">
            <a:xfrm>
              <a:off x="1920" y="1584"/>
              <a:ext cx="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7" name="Rectangle 1423"/>
            <p:cNvSpPr>
              <a:spLocks noChangeArrowheads="1"/>
            </p:cNvSpPr>
            <p:nvPr/>
          </p:nvSpPr>
          <p:spPr bwMode="auto">
            <a:xfrm>
              <a:off x="1920" y="157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6" name="Rectangle 1422"/>
            <p:cNvSpPr>
              <a:spLocks noChangeArrowheads="1"/>
            </p:cNvSpPr>
            <p:nvPr/>
          </p:nvSpPr>
          <p:spPr bwMode="auto">
            <a:xfrm>
              <a:off x="1920" y="153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5" name="Rectangle 1421"/>
            <p:cNvSpPr>
              <a:spLocks noChangeArrowheads="1"/>
            </p:cNvSpPr>
            <p:nvPr/>
          </p:nvSpPr>
          <p:spPr bwMode="auto">
            <a:xfrm>
              <a:off x="1920" y="1446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4" name="Rectangle 1420"/>
            <p:cNvSpPr>
              <a:spLocks noChangeArrowheads="1"/>
            </p:cNvSpPr>
            <p:nvPr/>
          </p:nvSpPr>
          <p:spPr bwMode="auto">
            <a:xfrm>
              <a:off x="1920" y="144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3" name="Freeform 1419"/>
            <p:cNvSpPr>
              <a:spLocks/>
            </p:cNvSpPr>
            <p:nvPr/>
          </p:nvSpPr>
          <p:spPr bwMode="auto">
            <a:xfrm>
              <a:off x="1920" y="143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2" name="Rectangle 1418"/>
            <p:cNvSpPr>
              <a:spLocks noChangeArrowheads="1"/>
            </p:cNvSpPr>
            <p:nvPr/>
          </p:nvSpPr>
          <p:spPr bwMode="auto">
            <a:xfrm>
              <a:off x="1920" y="142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1" name="Rectangle 1417"/>
            <p:cNvSpPr>
              <a:spLocks noChangeArrowheads="1"/>
            </p:cNvSpPr>
            <p:nvPr/>
          </p:nvSpPr>
          <p:spPr bwMode="auto">
            <a:xfrm>
              <a:off x="1950" y="176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0" name="Rectangle 1416"/>
            <p:cNvSpPr>
              <a:spLocks noChangeArrowheads="1"/>
            </p:cNvSpPr>
            <p:nvPr/>
          </p:nvSpPr>
          <p:spPr bwMode="auto">
            <a:xfrm>
              <a:off x="1950" y="1662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9" name="Rectangle 1415"/>
            <p:cNvSpPr>
              <a:spLocks noChangeArrowheads="1"/>
            </p:cNvSpPr>
            <p:nvPr/>
          </p:nvSpPr>
          <p:spPr bwMode="auto">
            <a:xfrm>
              <a:off x="1950" y="165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8" name="Rectangle 1414"/>
            <p:cNvSpPr>
              <a:spLocks noChangeArrowheads="1"/>
            </p:cNvSpPr>
            <p:nvPr/>
          </p:nvSpPr>
          <p:spPr bwMode="auto">
            <a:xfrm>
              <a:off x="1950" y="161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7" name="Rectangle 1413"/>
            <p:cNvSpPr>
              <a:spLocks noChangeArrowheads="1"/>
            </p:cNvSpPr>
            <p:nvPr/>
          </p:nvSpPr>
          <p:spPr bwMode="auto">
            <a:xfrm>
              <a:off x="1950" y="1566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6" name="Rectangle 1412"/>
            <p:cNvSpPr>
              <a:spLocks noChangeArrowheads="1"/>
            </p:cNvSpPr>
            <p:nvPr/>
          </p:nvSpPr>
          <p:spPr bwMode="auto">
            <a:xfrm>
              <a:off x="1950" y="156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5" name="Freeform 1411"/>
            <p:cNvSpPr>
              <a:spLocks/>
            </p:cNvSpPr>
            <p:nvPr/>
          </p:nvSpPr>
          <p:spPr bwMode="auto">
            <a:xfrm>
              <a:off x="1950" y="155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4" name="Rectangle 1410"/>
            <p:cNvSpPr>
              <a:spLocks noChangeArrowheads="1"/>
            </p:cNvSpPr>
            <p:nvPr/>
          </p:nvSpPr>
          <p:spPr bwMode="auto">
            <a:xfrm>
              <a:off x="1950" y="155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3" name="Rectangle 1409"/>
            <p:cNvSpPr>
              <a:spLocks noChangeArrowheads="1"/>
            </p:cNvSpPr>
            <p:nvPr/>
          </p:nvSpPr>
          <p:spPr bwMode="auto">
            <a:xfrm>
              <a:off x="1974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2" name="Rectangle 1408"/>
            <p:cNvSpPr>
              <a:spLocks noChangeArrowheads="1"/>
            </p:cNvSpPr>
            <p:nvPr/>
          </p:nvSpPr>
          <p:spPr bwMode="auto">
            <a:xfrm>
              <a:off x="1974" y="1686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1" name="Rectangle 1407"/>
            <p:cNvSpPr>
              <a:spLocks noChangeArrowheads="1"/>
            </p:cNvSpPr>
            <p:nvPr/>
          </p:nvSpPr>
          <p:spPr bwMode="auto">
            <a:xfrm>
              <a:off x="1974" y="165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0" name="Rectangle 1406"/>
            <p:cNvSpPr>
              <a:spLocks noChangeArrowheads="1"/>
            </p:cNvSpPr>
            <p:nvPr/>
          </p:nvSpPr>
          <p:spPr bwMode="auto">
            <a:xfrm>
              <a:off x="1974" y="162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9" name="Rectangle 1405"/>
            <p:cNvSpPr>
              <a:spLocks noChangeArrowheads="1"/>
            </p:cNvSpPr>
            <p:nvPr/>
          </p:nvSpPr>
          <p:spPr bwMode="auto">
            <a:xfrm>
              <a:off x="1974" y="1500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8" name="Rectangle 1404"/>
            <p:cNvSpPr>
              <a:spLocks noChangeArrowheads="1"/>
            </p:cNvSpPr>
            <p:nvPr/>
          </p:nvSpPr>
          <p:spPr bwMode="auto">
            <a:xfrm>
              <a:off x="1974" y="150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7" name="Freeform 1403"/>
            <p:cNvSpPr>
              <a:spLocks/>
            </p:cNvSpPr>
            <p:nvPr/>
          </p:nvSpPr>
          <p:spPr bwMode="auto">
            <a:xfrm>
              <a:off x="1974" y="148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6" name="Rectangle 1402"/>
            <p:cNvSpPr>
              <a:spLocks noChangeArrowheads="1"/>
            </p:cNvSpPr>
            <p:nvPr/>
          </p:nvSpPr>
          <p:spPr bwMode="auto">
            <a:xfrm>
              <a:off x="1974" y="148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5" name="Rectangle 1401"/>
            <p:cNvSpPr>
              <a:spLocks noChangeArrowheads="1"/>
            </p:cNvSpPr>
            <p:nvPr/>
          </p:nvSpPr>
          <p:spPr bwMode="auto">
            <a:xfrm>
              <a:off x="1998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4" name="Rectangle 1400"/>
            <p:cNvSpPr>
              <a:spLocks noChangeArrowheads="1"/>
            </p:cNvSpPr>
            <p:nvPr/>
          </p:nvSpPr>
          <p:spPr bwMode="auto">
            <a:xfrm>
              <a:off x="1998" y="1716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3" name="Rectangle 1399"/>
            <p:cNvSpPr>
              <a:spLocks noChangeArrowheads="1"/>
            </p:cNvSpPr>
            <p:nvPr/>
          </p:nvSpPr>
          <p:spPr bwMode="auto">
            <a:xfrm>
              <a:off x="1998" y="170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2" name="Rectangle 1398"/>
            <p:cNvSpPr>
              <a:spLocks noChangeArrowheads="1"/>
            </p:cNvSpPr>
            <p:nvPr/>
          </p:nvSpPr>
          <p:spPr bwMode="auto">
            <a:xfrm>
              <a:off x="1998" y="166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1" name="Rectangle 1397"/>
            <p:cNvSpPr>
              <a:spLocks noChangeArrowheads="1"/>
            </p:cNvSpPr>
            <p:nvPr/>
          </p:nvSpPr>
          <p:spPr bwMode="auto">
            <a:xfrm>
              <a:off x="1998" y="16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0" name="Rectangle 1396"/>
            <p:cNvSpPr>
              <a:spLocks noChangeArrowheads="1"/>
            </p:cNvSpPr>
            <p:nvPr/>
          </p:nvSpPr>
          <p:spPr bwMode="auto">
            <a:xfrm>
              <a:off x="1998" y="163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9" name="Rectangle 1395"/>
            <p:cNvSpPr>
              <a:spLocks noChangeArrowheads="1"/>
            </p:cNvSpPr>
            <p:nvPr/>
          </p:nvSpPr>
          <p:spPr bwMode="auto">
            <a:xfrm>
              <a:off x="1998" y="162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8" name="Rectangle 1394"/>
            <p:cNvSpPr>
              <a:spLocks noChangeArrowheads="1"/>
            </p:cNvSpPr>
            <p:nvPr/>
          </p:nvSpPr>
          <p:spPr bwMode="auto">
            <a:xfrm>
              <a:off x="2028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7" name="Rectangle 1393"/>
            <p:cNvSpPr>
              <a:spLocks noChangeArrowheads="1"/>
            </p:cNvSpPr>
            <p:nvPr/>
          </p:nvSpPr>
          <p:spPr bwMode="auto">
            <a:xfrm>
              <a:off x="2028" y="174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6" name="Rectangle 1392"/>
            <p:cNvSpPr>
              <a:spLocks noChangeArrowheads="1"/>
            </p:cNvSpPr>
            <p:nvPr/>
          </p:nvSpPr>
          <p:spPr bwMode="auto">
            <a:xfrm>
              <a:off x="2028" y="172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5" name="Rectangle 1391"/>
            <p:cNvSpPr>
              <a:spLocks noChangeArrowheads="1"/>
            </p:cNvSpPr>
            <p:nvPr/>
          </p:nvSpPr>
          <p:spPr bwMode="auto">
            <a:xfrm>
              <a:off x="2028" y="170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4" name="Rectangle 1390"/>
            <p:cNvSpPr>
              <a:spLocks noChangeArrowheads="1"/>
            </p:cNvSpPr>
            <p:nvPr/>
          </p:nvSpPr>
          <p:spPr bwMode="auto">
            <a:xfrm>
              <a:off x="2028" y="164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3" name="Rectangle 1389"/>
            <p:cNvSpPr>
              <a:spLocks noChangeArrowheads="1"/>
            </p:cNvSpPr>
            <p:nvPr/>
          </p:nvSpPr>
          <p:spPr bwMode="auto">
            <a:xfrm>
              <a:off x="2028" y="164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2" name="Freeform 1388"/>
            <p:cNvSpPr>
              <a:spLocks/>
            </p:cNvSpPr>
            <p:nvPr/>
          </p:nvSpPr>
          <p:spPr bwMode="auto">
            <a:xfrm>
              <a:off x="2028" y="163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1" name="Rectangle 1387"/>
            <p:cNvSpPr>
              <a:spLocks noChangeArrowheads="1"/>
            </p:cNvSpPr>
            <p:nvPr/>
          </p:nvSpPr>
          <p:spPr bwMode="auto">
            <a:xfrm>
              <a:off x="2028" y="163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0" name="Rectangle 1386"/>
            <p:cNvSpPr>
              <a:spLocks noChangeArrowheads="1"/>
            </p:cNvSpPr>
            <p:nvPr/>
          </p:nvSpPr>
          <p:spPr bwMode="auto">
            <a:xfrm>
              <a:off x="2052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9" name="Rectangle 1385"/>
            <p:cNvSpPr>
              <a:spLocks noChangeArrowheads="1"/>
            </p:cNvSpPr>
            <p:nvPr/>
          </p:nvSpPr>
          <p:spPr bwMode="auto">
            <a:xfrm>
              <a:off x="2052" y="174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8" name="Rectangle 1384"/>
            <p:cNvSpPr>
              <a:spLocks noChangeArrowheads="1"/>
            </p:cNvSpPr>
            <p:nvPr/>
          </p:nvSpPr>
          <p:spPr bwMode="auto">
            <a:xfrm>
              <a:off x="2052" y="174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7" name="Freeform 1383"/>
            <p:cNvSpPr>
              <a:spLocks/>
            </p:cNvSpPr>
            <p:nvPr/>
          </p:nvSpPr>
          <p:spPr bwMode="auto">
            <a:xfrm>
              <a:off x="2052" y="173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6" name="Rectangle 1382"/>
            <p:cNvSpPr>
              <a:spLocks noChangeArrowheads="1"/>
            </p:cNvSpPr>
            <p:nvPr/>
          </p:nvSpPr>
          <p:spPr bwMode="auto">
            <a:xfrm>
              <a:off x="2052" y="1470"/>
              <a:ext cx="1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5" name="Rectangle 1381"/>
            <p:cNvSpPr>
              <a:spLocks noChangeArrowheads="1"/>
            </p:cNvSpPr>
            <p:nvPr/>
          </p:nvSpPr>
          <p:spPr bwMode="auto">
            <a:xfrm>
              <a:off x="2052" y="142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4" name="Rectangle 1380"/>
            <p:cNvSpPr>
              <a:spLocks noChangeArrowheads="1"/>
            </p:cNvSpPr>
            <p:nvPr/>
          </p:nvSpPr>
          <p:spPr bwMode="auto">
            <a:xfrm>
              <a:off x="2052" y="142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3" name="Freeform 1379"/>
            <p:cNvSpPr>
              <a:spLocks/>
            </p:cNvSpPr>
            <p:nvPr/>
          </p:nvSpPr>
          <p:spPr bwMode="auto">
            <a:xfrm>
              <a:off x="2052" y="141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2" name="Rectangle 1378"/>
            <p:cNvSpPr>
              <a:spLocks noChangeArrowheads="1"/>
            </p:cNvSpPr>
            <p:nvPr/>
          </p:nvSpPr>
          <p:spPr bwMode="auto">
            <a:xfrm>
              <a:off x="2052" y="1356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1" name="Rectangle 1377"/>
            <p:cNvSpPr>
              <a:spLocks noChangeArrowheads="1"/>
            </p:cNvSpPr>
            <p:nvPr/>
          </p:nvSpPr>
          <p:spPr bwMode="auto">
            <a:xfrm>
              <a:off x="2082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0" name="Rectangle 1376"/>
            <p:cNvSpPr>
              <a:spLocks noChangeArrowheads="1"/>
            </p:cNvSpPr>
            <p:nvPr/>
          </p:nvSpPr>
          <p:spPr bwMode="auto">
            <a:xfrm>
              <a:off x="2082" y="1686"/>
              <a:ext cx="1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9" name="Rectangle 1375"/>
            <p:cNvSpPr>
              <a:spLocks noChangeArrowheads="1"/>
            </p:cNvSpPr>
            <p:nvPr/>
          </p:nvSpPr>
          <p:spPr bwMode="auto">
            <a:xfrm>
              <a:off x="2082" y="165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8" name="Rectangle 1374"/>
            <p:cNvSpPr>
              <a:spLocks noChangeArrowheads="1"/>
            </p:cNvSpPr>
            <p:nvPr/>
          </p:nvSpPr>
          <p:spPr bwMode="auto">
            <a:xfrm>
              <a:off x="2082" y="163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7" name="Rectangle 1373"/>
            <p:cNvSpPr>
              <a:spLocks noChangeArrowheads="1"/>
            </p:cNvSpPr>
            <p:nvPr/>
          </p:nvSpPr>
          <p:spPr bwMode="auto">
            <a:xfrm>
              <a:off x="2082" y="1524"/>
              <a:ext cx="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6" name="Rectangle 1372"/>
            <p:cNvSpPr>
              <a:spLocks noChangeArrowheads="1"/>
            </p:cNvSpPr>
            <p:nvPr/>
          </p:nvSpPr>
          <p:spPr bwMode="auto">
            <a:xfrm>
              <a:off x="2082" y="152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5" name="Freeform 1371"/>
            <p:cNvSpPr>
              <a:spLocks/>
            </p:cNvSpPr>
            <p:nvPr/>
          </p:nvSpPr>
          <p:spPr bwMode="auto">
            <a:xfrm>
              <a:off x="2082" y="151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4" name="Rectangle 1370"/>
            <p:cNvSpPr>
              <a:spLocks noChangeArrowheads="1"/>
            </p:cNvSpPr>
            <p:nvPr/>
          </p:nvSpPr>
          <p:spPr bwMode="auto">
            <a:xfrm>
              <a:off x="2082" y="150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3" name="Rectangle 1369"/>
            <p:cNvSpPr>
              <a:spLocks noChangeArrowheads="1"/>
            </p:cNvSpPr>
            <p:nvPr/>
          </p:nvSpPr>
          <p:spPr bwMode="auto">
            <a:xfrm>
              <a:off x="2106" y="180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2" name="Rectangle 1368"/>
            <p:cNvSpPr>
              <a:spLocks noChangeArrowheads="1"/>
            </p:cNvSpPr>
            <p:nvPr/>
          </p:nvSpPr>
          <p:spPr bwMode="auto">
            <a:xfrm>
              <a:off x="2106" y="175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1" name="Rectangle 1367"/>
            <p:cNvSpPr>
              <a:spLocks noChangeArrowheads="1"/>
            </p:cNvSpPr>
            <p:nvPr/>
          </p:nvSpPr>
          <p:spPr bwMode="auto">
            <a:xfrm>
              <a:off x="2106" y="173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0" name="Rectangle 1366"/>
            <p:cNvSpPr>
              <a:spLocks noChangeArrowheads="1"/>
            </p:cNvSpPr>
            <p:nvPr/>
          </p:nvSpPr>
          <p:spPr bwMode="auto">
            <a:xfrm>
              <a:off x="2106" y="169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9" name="Rectangle 1365"/>
            <p:cNvSpPr>
              <a:spLocks noChangeArrowheads="1"/>
            </p:cNvSpPr>
            <p:nvPr/>
          </p:nvSpPr>
          <p:spPr bwMode="auto">
            <a:xfrm>
              <a:off x="2106" y="1590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8" name="Rectangle 1364"/>
            <p:cNvSpPr>
              <a:spLocks noChangeArrowheads="1"/>
            </p:cNvSpPr>
            <p:nvPr/>
          </p:nvSpPr>
          <p:spPr bwMode="auto">
            <a:xfrm>
              <a:off x="2106" y="159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" name="Freeform 1363"/>
            <p:cNvSpPr>
              <a:spLocks/>
            </p:cNvSpPr>
            <p:nvPr/>
          </p:nvSpPr>
          <p:spPr bwMode="auto">
            <a:xfrm>
              <a:off x="2106" y="157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" name="Rectangle 1362"/>
            <p:cNvSpPr>
              <a:spLocks noChangeArrowheads="1"/>
            </p:cNvSpPr>
            <p:nvPr/>
          </p:nvSpPr>
          <p:spPr bwMode="auto">
            <a:xfrm>
              <a:off x="2106" y="156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" name="Rectangle 1361"/>
            <p:cNvSpPr>
              <a:spLocks noChangeArrowheads="1"/>
            </p:cNvSpPr>
            <p:nvPr/>
          </p:nvSpPr>
          <p:spPr bwMode="auto">
            <a:xfrm>
              <a:off x="2136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" name="Rectangle 1360"/>
            <p:cNvSpPr>
              <a:spLocks noChangeArrowheads="1"/>
            </p:cNvSpPr>
            <p:nvPr/>
          </p:nvSpPr>
          <p:spPr bwMode="auto">
            <a:xfrm>
              <a:off x="2136" y="1710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3" name="Rectangle 1359"/>
            <p:cNvSpPr>
              <a:spLocks noChangeArrowheads="1"/>
            </p:cNvSpPr>
            <p:nvPr/>
          </p:nvSpPr>
          <p:spPr bwMode="auto">
            <a:xfrm>
              <a:off x="2136" y="166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2" name="Rectangle 1358"/>
            <p:cNvSpPr>
              <a:spLocks noChangeArrowheads="1"/>
            </p:cNvSpPr>
            <p:nvPr/>
          </p:nvSpPr>
          <p:spPr bwMode="auto">
            <a:xfrm>
              <a:off x="2136" y="1608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1" name="Rectangle 1357"/>
            <p:cNvSpPr>
              <a:spLocks noChangeArrowheads="1"/>
            </p:cNvSpPr>
            <p:nvPr/>
          </p:nvSpPr>
          <p:spPr bwMode="auto">
            <a:xfrm>
              <a:off x="2136" y="1428"/>
              <a:ext cx="1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0" name="Rectangle 1356"/>
            <p:cNvSpPr>
              <a:spLocks noChangeArrowheads="1"/>
            </p:cNvSpPr>
            <p:nvPr/>
          </p:nvSpPr>
          <p:spPr bwMode="auto">
            <a:xfrm>
              <a:off x="2136" y="142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9" name="Freeform 1355"/>
            <p:cNvSpPr>
              <a:spLocks/>
            </p:cNvSpPr>
            <p:nvPr/>
          </p:nvSpPr>
          <p:spPr bwMode="auto">
            <a:xfrm>
              <a:off x="2136" y="141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8" name="Rectangle 1354"/>
            <p:cNvSpPr>
              <a:spLocks noChangeArrowheads="1"/>
            </p:cNvSpPr>
            <p:nvPr/>
          </p:nvSpPr>
          <p:spPr bwMode="auto">
            <a:xfrm>
              <a:off x="2136" y="14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7" name="Rectangle 1353"/>
            <p:cNvSpPr>
              <a:spLocks noChangeArrowheads="1"/>
            </p:cNvSpPr>
            <p:nvPr/>
          </p:nvSpPr>
          <p:spPr bwMode="auto">
            <a:xfrm>
              <a:off x="216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6" name="Rectangle 1352"/>
            <p:cNvSpPr>
              <a:spLocks noChangeArrowheads="1"/>
            </p:cNvSpPr>
            <p:nvPr/>
          </p:nvSpPr>
          <p:spPr bwMode="auto">
            <a:xfrm>
              <a:off x="2160" y="1740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5" name="Rectangle 1351"/>
            <p:cNvSpPr>
              <a:spLocks noChangeArrowheads="1"/>
            </p:cNvSpPr>
            <p:nvPr/>
          </p:nvSpPr>
          <p:spPr bwMode="auto">
            <a:xfrm>
              <a:off x="2160" y="172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4" name="Rectangle 1350"/>
            <p:cNvSpPr>
              <a:spLocks noChangeArrowheads="1"/>
            </p:cNvSpPr>
            <p:nvPr/>
          </p:nvSpPr>
          <p:spPr bwMode="auto">
            <a:xfrm>
              <a:off x="2160" y="17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3" name="Rectangle 1349"/>
            <p:cNvSpPr>
              <a:spLocks noChangeArrowheads="1"/>
            </p:cNvSpPr>
            <p:nvPr/>
          </p:nvSpPr>
          <p:spPr bwMode="auto">
            <a:xfrm>
              <a:off x="2160" y="166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2" name="Rectangle 1348"/>
            <p:cNvSpPr>
              <a:spLocks noChangeArrowheads="1"/>
            </p:cNvSpPr>
            <p:nvPr/>
          </p:nvSpPr>
          <p:spPr bwMode="auto">
            <a:xfrm>
              <a:off x="2160" y="166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1" name="Freeform 1347"/>
            <p:cNvSpPr>
              <a:spLocks/>
            </p:cNvSpPr>
            <p:nvPr/>
          </p:nvSpPr>
          <p:spPr bwMode="auto">
            <a:xfrm>
              <a:off x="2160" y="165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0" name="Rectangle 1346"/>
            <p:cNvSpPr>
              <a:spLocks noChangeArrowheads="1"/>
            </p:cNvSpPr>
            <p:nvPr/>
          </p:nvSpPr>
          <p:spPr bwMode="auto">
            <a:xfrm>
              <a:off x="2160" y="1656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9" name="Rectangle 1345"/>
            <p:cNvSpPr>
              <a:spLocks noChangeArrowheads="1"/>
            </p:cNvSpPr>
            <p:nvPr/>
          </p:nvSpPr>
          <p:spPr bwMode="auto">
            <a:xfrm>
              <a:off x="219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8" name="Rectangle 1344"/>
            <p:cNvSpPr>
              <a:spLocks noChangeArrowheads="1"/>
            </p:cNvSpPr>
            <p:nvPr/>
          </p:nvSpPr>
          <p:spPr bwMode="auto">
            <a:xfrm>
              <a:off x="2190" y="1734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7" name="Rectangle 1343"/>
            <p:cNvSpPr>
              <a:spLocks noChangeArrowheads="1"/>
            </p:cNvSpPr>
            <p:nvPr/>
          </p:nvSpPr>
          <p:spPr bwMode="auto">
            <a:xfrm>
              <a:off x="2190" y="1698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6" name="Rectangle 1342"/>
            <p:cNvSpPr>
              <a:spLocks noChangeArrowheads="1"/>
            </p:cNvSpPr>
            <p:nvPr/>
          </p:nvSpPr>
          <p:spPr bwMode="auto">
            <a:xfrm>
              <a:off x="2190" y="166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5" name="Rectangle 1341"/>
            <p:cNvSpPr>
              <a:spLocks noChangeArrowheads="1"/>
            </p:cNvSpPr>
            <p:nvPr/>
          </p:nvSpPr>
          <p:spPr bwMode="auto">
            <a:xfrm>
              <a:off x="2190" y="1536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4" name="Rectangle 1340"/>
            <p:cNvSpPr>
              <a:spLocks noChangeArrowheads="1"/>
            </p:cNvSpPr>
            <p:nvPr/>
          </p:nvSpPr>
          <p:spPr bwMode="auto">
            <a:xfrm>
              <a:off x="2190" y="153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3" name="Freeform 1339"/>
            <p:cNvSpPr>
              <a:spLocks/>
            </p:cNvSpPr>
            <p:nvPr/>
          </p:nvSpPr>
          <p:spPr bwMode="auto">
            <a:xfrm>
              <a:off x="2190" y="152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2" name="Rectangle 1338"/>
            <p:cNvSpPr>
              <a:spLocks noChangeArrowheads="1"/>
            </p:cNvSpPr>
            <p:nvPr/>
          </p:nvSpPr>
          <p:spPr bwMode="auto">
            <a:xfrm>
              <a:off x="2190" y="152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1" name="Rectangle 1337"/>
            <p:cNvSpPr>
              <a:spLocks noChangeArrowheads="1"/>
            </p:cNvSpPr>
            <p:nvPr/>
          </p:nvSpPr>
          <p:spPr bwMode="auto">
            <a:xfrm>
              <a:off x="2214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" name="Rectangle 1336"/>
            <p:cNvSpPr>
              <a:spLocks noChangeArrowheads="1"/>
            </p:cNvSpPr>
            <p:nvPr/>
          </p:nvSpPr>
          <p:spPr bwMode="auto">
            <a:xfrm>
              <a:off x="2214" y="1734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" name="Rectangle 1335"/>
            <p:cNvSpPr>
              <a:spLocks noChangeArrowheads="1"/>
            </p:cNvSpPr>
            <p:nvPr/>
          </p:nvSpPr>
          <p:spPr bwMode="auto">
            <a:xfrm>
              <a:off x="2214" y="1698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" name="Rectangle 1334"/>
            <p:cNvSpPr>
              <a:spLocks noChangeArrowheads="1"/>
            </p:cNvSpPr>
            <p:nvPr/>
          </p:nvSpPr>
          <p:spPr bwMode="auto">
            <a:xfrm>
              <a:off x="2214" y="1650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" name="Rectangle 1333"/>
            <p:cNvSpPr>
              <a:spLocks noChangeArrowheads="1"/>
            </p:cNvSpPr>
            <p:nvPr/>
          </p:nvSpPr>
          <p:spPr bwMode="auto">
            <a:xfrm>
              <a:off x="2214" y="1482"/>
              <a:ext cx="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" name="Rectangle 1332"/>
            <p:cNvSpPr>
              <a:spLocks noChangeArrowheads="1"/>
            </p:cNvSpPr>
            <p:nvPr/>
          </p:nvSpPr>
          <p:spPr bwMode="auto">
            <a:xfrm>
              <a:off x="2214" y="148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5" name="Freeform 1331"/>
            <p:cNvSpPr>
              <a:spLocks/>
            </p:cNvSpPr>
            <p:nvPr/>
          </p:nvSpPr>
          <p:spPr bwMode="auto">
            <a:xfrm>
              <a:off x="2214" y="147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4" name="Rectangle 1330"/>
            <p:cNvSpPr>
              <a:spLocks noChangeArrowheads="1"/>
            </p:cNvSpPr>
            <p:nvPr/>
          </p:nvSpPr>
          <p:spPr bwMode="auto">
            <a:xfrm>
              <a:off x="2214" y="146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3" name="Rectangle 1329"/>
            <p:cNvSpPr>
              <a:spLocks noChangeArrowheads="1"/>
            </p:cNvSpPr>
            <p:nvPr/>
          </p:nvSpPr>
          <p:spPr bwMode="auto">
            <a:xfrm>
              <a:off x="2238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2" name="Rectangle 1328"/>
            <p:cNvSpPr>
              <a:spLocks noChangeArrowheads="1"/>
            </p:cNvSpPr>
            <p:nvPr/>
          </p:nvSpPr>
          <p:spPr bwMode="auto">
            <a:xfrm>
              <a:off x="2238" y="1722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1" name="Rectangle 1327"/>
            <p:cNvSpPr>
              <a:spLocks noChangeArrowheads="1"/>
            </p:cNvSpPr>
            <p:nvPr/>
          </p:nvSpPr>
          <p:spPr bwMode="auto">
            <a:xfrm>
              <a:off x="2238" y="169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0" name="Rectangle 1326"/>
            <p:cNvSpPr>
              <a:spLocks noChangeArrowheads="1"/>
            </p:cNvSpPr>
            <p:nvPr/>
          </p:nvSpPr>
          <p:spPr bwMode="auto">
            <a:xfrm>
              <a:off x="2238" y="162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9" name="Rectangle 1325"/>
            <p:cNvSpPr>
              <a:spLocks noChangeArrowheads="1"/>
            </p:cNvSpPr>
            <p:nvPr/>
          </p:nvSpPr>
          <p:spPr bwMode="auto">
            <a:xfrm>
              <a:off x="2238" y="1452"/>
              <a:ext cx="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8" name="Rectangle 1324"/>
            <p:cNvSpPr>
              <a:spLocks noChangeArrowheads="1"/>
            </p:cNvSpPr>
            <p:nvPr/>
          </p:nvSpPr>
          <p:spPr bwMode="auto">
            <a:xfrm>
              <a:off x="2238" y="144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7" name="Rectangle 1323"/>
            <p:cNvSpPr>
              <a:spLocks noChangeArrowheads="1"/>
            </p:cNvSpPr>
            <p:nvPr/>
          </p:nvSpPr>
          <p:spPr bwMode="auto">
            <a:xfrm>
              <a:off x="2238" y="142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6" name="Rectangle 1322"/>
            <p:cNvSpPr>
              <a:spLocks noChangeArrowheads="1"/>
            </p:cNvSpPr>
            <p:nvPr/>
          </p:nvSpPr>
          <p:spPr bwMode="auto">
            <a:xfrm>
              <a:off x="2268" y="1734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5" name="Rectangle 1321"/>
            <p:cNvSpPr>
              <a:spLocks noChangeArrowheads="1"/>
            </p:cNvSpPr>
            <p:nvPr/>
          </p:nvSpPr>
          <p:spPr bwMode="auto">
            <a:xfrm>
              <a:off x="2268" y="1590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4" name="Rectangle 1320"/>
            <p:cNvSpPr>
              <a:spLocks noChangeArrowheads="1"/>
            </p:cNvSpPr>
            <p:nvPr/>
          </p:nvSpPr>
          <p:spPr bwMode="auto">
            <a:xfrm>
              <a:off x="2268" y="157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3" name="Rectangle 1319"/>
            <p:cNvSpPr>
              <a:spLocks noChangeArrowheads="1"/>
            </p:cNvSpPr>
            <p:nvPr/>
          </p:nvSpPr>
          <p:spPr bwMode="auto">
            <a:xfrm>
              <a:off x="2268" y="1446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2" name="Rectangle 1318"/>
            <p:cNvSpPr>
              <a:spLocks noChangeArrowheads="1"/>
            </p:cNvSpPr>
            <p:nvPr/>
          </p:nvSpPr>
          <p:spPr bwMode="auto">
            <a:xfrm>
              <a:off x="2268" y="1314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1" name="Rectangle 1317"/>
            <p:cNvSpPr>
              <a:spLocks noChangeArrowheads="1"/>
            </p:cNvSpPr>
            <p:nvPr/>
          </p:nvSpPr>
          <p:spPr bwMode="auto">
            <a:xfrm>
              <a:off x="2268" y="129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0" name="Rectangle 1316"/>
            <p:cNvSpPr>
              <a:spLocks noChangeArrowheads="1"/>
            </p:cNvSpPr>
            <p:nvPr/>
          </p:nvSpPr>
          <p:spPr bwMode="auto">
            <a:xfrm>
              <a:off x="2268" y="126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9" name="Rectangle 1315"/>
            <p:cNvSpPr>
              <a:spLocks noChangeArrowheads="1"/>
            </p:cNvSpPr>
            <p:nvPr/>
          </p:nvSpPr>
          <p:spPr bwMode="auto">
            <a:xfrm>
              <a:off x="2292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8" name="Rectangle 1314"/>
            <p:cNvSpPr>
              <a:spLocks noChangeArrowheads="1"/>
            </p:cNvSpPr>
            <p:nvPr/>
          </p:nvSpPr>
          <p:spPr bwMode="auto">
            <a:xfrm>
              <a:off x="2292" y="1674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7" name="Rectangle 1313"/>
            <p:cNvSpPr>
              <a:spLocks noChangeArrowheads="1"/>
            </p:cNvSpPr>
            <p:nvPr/>
          </p:nvSpPr>
          <p:spPr bwMode="auto">
            <a:xfrm>
              <a:off x="2292" y="165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6" name="Rectangle 1312"/>
            <p:cNvSpPr>
              <a:spLocks noChangeArrowheads="1"/>
            </p:cNvSpPr>
            <p:nvPr/>
          </p:nvSpPr>
          <p:spPr bwMode="auto">
            <a:xfrm>
              <a:off x="2292" y="1464"/>
              <a:ext cx="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5" name="Rectangle 1311"/>
            <p:cNvSpPr>
              <a:spLocks noChangeArrowheads="1"/>
            </p:cNvSpPr>
            <p:nvPr/>
          </p:nvSpPr>
          <p:spPr bwMode="auto">
            <a:xfrm>
              <a:off x="2292" y="1152"/>
              <a:ext cx="1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4" name="Rectangle 1310"/>
            <p:cNvSpPr>
              <a:spLocks noChangeArrowheads="1"/>
            </p:cNvSpPr>
            <p:nvPr/>
          </p:nvSpPr>
          <p:spPr bwMode="auto">
            <a:xfrm>
              <a:off x="2292" y="115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3" name="Freeform 1309"/>
            <p:cNvSpPr>
              <a:spLocks/>
            </p:cNvSpPr>
            <p:nvPr/>
          </p:nvSpPr>
          <p:spPr bwMode="auto">
            <a:xfrm>
              <a:off x="2292" y="114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2" name="Rectangle 1308"/>
            <p:cNvSpPr>
              <a:spLocks noChangeArrowheads="1"/>
            </p:cNvSpPr>
            <p:nvPr/>
          </p:nvSpPr>
          <p:spPr bwMode="auto">
            <a:xfrm>
              <a:off x="2292" y="110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1" name="Rectangle 1307"/>
            <p:cNvSpPr>
              <a:spLocks noChangeArrowheads="1"/>
            </p:cNvSpPr>
            <p:nvPr/>
          </p:nvSpPr>
          <p:spPr bwMode="auto">
            <a:xfrm>
              <a:off x="2322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0" name="Rectangle 1306"/>
            <p:cNvSpPr>
              <a:spLocks noChangeArrowheads="1"/>
            </p:cNvSpPr>
            <p:nvPr/>
          </p:nvSpPr>
          <p:spPr bwMode="auto">
            <a:xfrm>
              <a:off x="2322" y="177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9" name="Rectangle 1305"/>
            <p:cNvSpPr>
              <a:spLocks noChangeArrowheads="1"/>
            </p:cNvSpPr>
            <p:nvPr/>
          </p:nvSpPr>
          <p:spPr bwMode="auto">
            <a:xfrm>
              <a:off x="2322" y="175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8" name="Rectangle 1304"/>
            <p:cNvSpPr>
              <a:spLocks noChangeArrowheads="1"/>
            </p:cNvSpPr>
            <p:nvPr/>
          </p:nvSpPr>
          <p:spPr bwMode="auto">
            <a:xfrm>
              <a:off x="2322" y="172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7" name="Rectangle 1303"/>
            <p:cNvSpPr>
              <a:spLocks noChangeArrowheads="1"/>
            </p:cNvSpPr>
            <p:nvPr/>
          </p:nvSpPr>
          <p:spPr bwMode="auto">
            <a:xfrm>
              <a:off x="2322" y="168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6" name="Rectangle 1302"/>
            <p:cNvSpPr>
              <a:spLocks noChangeArrowheads="1"/>
            </p:cNvSpPr>
            <p:nvPr/>
          </p:nvSpPr>
          <p:spPr bwMode="auto">
            <a:xfrm>
              <a:off x="2322" y="168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5" name="Freeform 1301"/>
            <p:cNvSpPr>
              <a:spLocks/>
            </p:cNvSpPr>
            <p:nvPr/>
          </p:nvSpPr>
          <p:spPr bwMode="auto">
            <a:xfrm>
              <a:off x="2322" y="166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4" name="Rectangle 1300"/>
            <p:cNvSpPr>
              <a:spLocks noChangeArrowheads="1"/>
            </p:cNvSpPr>
            <p:nvPr/>
          </p:nvSpPr>
          <p:spPr bwMode="auto">
            <a:xfrm>
              <a:off x="2322" y="16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3" name="Rectangle 1299"/>
            <p:cNvSpPr>
              <a:spLocks noChangeArrowheads="1"/>
            </p:cNvSpPr>
            <p:nvPr/>
          </p:nvSpPr>
          <p:spPr bwMode="auto">
            <a:xfrm>
              <a:off x="234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2" name="Rectangle 1298"/>
            <p:cNvSpPr>
              <a:spLocks noChangeArrowheads="1"/>
            </p:cNvSpPr>
            <p:nvPr/>
          </p:nvSpPr>
          <p:spPr bwMode="auto">
            <a:xfrm>
              <a:off x="2346" y="1686"/>
              <a:ext cx="1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1" name="Rectangle 1297"/>
            <p:cNvSpPr>
              <a:spLocks noChangeArrowheads="1"/>
            </p:cNvSpPr>
            <p:nvPr/>
          </p:nvSpPr>
          <p:spPr bwMode="auto">
            <a:xfrm>
              <a:off x="2346" y="167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0" name="Rectangle 1296"/>
            <p:cNvSpPr>
              <a:spLocks noChangeArrowheads="1"/>
            </p:cNvSpPr>
            <p:nvPr/>
          </p:nvSpPr>
          <p:spPr bwMode="auto">
            <a:xfrm>
              <a:off x="2346" y="1536"/>
              <a:ext cx="1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9" name="Rectangle 1295"/>
            <p:cNvSpPr>
              <a:spLocks noChangeArrowheads="1"/>
            </p:cNvSpPr>
            <p:nvPr/>
          </p:nvSpPr>
          <p:spPr bwMode="auto">
            <a:xfrm>
              <a:off x="2346" y="150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8" name="Rectangle 1294"/>
            <p:cNvSpPr>
              <a:spLocks noChangeArrowheads="1"/>
            </p:cNvSpPr>
            <p:nvPr/>
          </p:nvSpPr>
          <p:spPr bwMode="auto">
            <a:xfrm>
              <a:off x="2346" y="150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7" name="Freeform 1293"/>
            <p:cNvSpPr>
              <a:spLocks/>
            </p:cNvSpPr>
            <p:nvPr/>
          </p:nvSpPr>
          <p:spPr bwMode="auto">
            <a:xfrm>
              <a:off x="2346" y="148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6" name="Rectangle 1292"/>
            <p:cNvSpPr>
              <a:spLocks noChangeArrowheads="1"/>
            </p:cNvSpPr>
            <p:nvPr/>
          </p:nvSpPr>
          <p:spPr bwMode="auto">
            <a:xfrm>
              <a:off x="2346" y="146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5" name="Rectangle 1291"/>
            <p:cNvSpPr>
              <a:spLocks noChangeArrowheads="1"/>
            </p:cNvSpPr>
            <p:nvPr/>
          </p:nvSpPr>
          <p:spPr bwMode="auto">
            <a:xfrm>
              <a:off x="237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4" name="Rectangle 1290"/>
            <p:cNvSpPr>
              <a:spLocks noChangeArrowheads="1"/>
            </p:cNvSpPr>
            <p:nvPr/>
          </p:nvSpPr>
          <p:spPr bwMode="auto">
            <a:xfrm>
              <a:off x="2376" y="1710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3" name="Rectangle 1289"/>
            <p:cNvSpPr>
              <a:spLocks noChangeArrowheads="1"/>
            </p:cNvSpPr>
            <p:nvPr/>
          </p:nvSpPr>
          <p:spPr bwMode="auto">
            <a:xfrm>
              <a:off x="2376" y="168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2" name="Rectangle 1288"/>
            <p:cNvSpPr>
              <a:spLocks noChangeArrowheads="1"/>
            </p:cNvSpPr>
            <p:nvPr/>
          </p:nvSpPr>
          <p:spPr bwMode="auto">
            <a:xfrm>
              <a:off x="2376" y="165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1" name="Rectangle 1287"/>
            <p:cNvSpPr>
              <a:spLocks noChangeArrowheads="1"/>
            </p:cNvSpPr>
            <p:nvPr/>
          </p:nvSpPr>
          <p:spPr bwMode="auto">
            <a:xfrm>
              <a:off x="2376" y="1584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0" name="Rectangle 1286"/>
            <p:cNvSpPr>
              <a:spLocks noChangeArrowheads="1"/>
            </p:cNvSpPr>
            <p:nvPr/>
          </p:nvSpPr>
          <p:spPr bwMode="auto">
            <a:xfrm>
              <a:off x="2376" y="158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9" name="Freeform 1285"/>
            <p:cNvSpPr>
              <a:spLocks/>
            </p:cNvSpPr>
            <p:nvPr/>
          </p:nvSpPr>
          <p:spPr bwMode="auto">
            <a:xfrm>
              <a:off x="2376" y="157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8" name="Rectangle 1284"/>
            <p:cNvSpPr>
              <a:spLocks noChangeArrowheads="1"/>
            </p:cNvSpPr>
            <p:nvPr/>
          </p:nvSpPr>
          <p:spPr bwMode="auto">
            <a:xfrm>
              <a:off x="2376" y="157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7" name="Rectangle 1283"/>
            <p:cNvSpPr>
              <a:spLocks noChangeArrowheads="1"/>
            </p:cNvSpPr>
            <p:nvPr/>
          </p:nvSpPr>
          <p:spPr bwMode="auto">
            <a:xfrm>
              <a:off x="2400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6" name="Rectangle 1282"/>
            <p:cNvSpPr>
              <a:spLocks noChangeArrowheads="1"/>
            </p:cNvSpPr>
            <p:nvPr/>
          </p:nvSpPr>
          <p:spPr bwMode="auto">
            <a:xfrm>
              <a:off x="2400" y="1716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5" name="Rectangle 1281"/>
            <p:cNvSpPr>
              <a:spLocks noChangeArrowheads="1"/>
            </p:cNvSpPr>
            <p:nvPr/>
          </p:nvSpPr>
          <p:spPr bwMode="auto">
            <a:xfrm>
              <a:off x="2400" y="1662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4" name="Rectangle 1280"/>
            <p:cNvSpPr>
              <a:spLocks noChangeArrowheads="1"/>
            </p:cNvSpPr>
            <p:nvPr/>
          </p:nvSpPr>
          <p:spPr bwMode="auto">
            <a:xfrm>
              <a:off x="2400" y="1590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3" name="Rectangle 1279"/>
            <p:cNvSpPr>
              <a:spLocks noChangeArrowheads="1"/>
            </p:cNvSpPr>
            <p:nvPr/>
          </p:nvSpPr>
          <p:spPr bwMode="auto">
            <a:xfrm>
              <a:off x="2400" y="1398"/>
              <a:ext cx="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2" name="Rectangle 1278"/>
            <p:cNvSpPr>
              <a:spLocks noChangeArrowheads="1"/>
            </p:cNvSpPr>
            <p:nvPr/>
          </p:nvSpPr>
          <p:spPr bwMode="auto">
            <a:xfrm>
              <a:off x="2400" y="139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1" name="Freeform 1277"/>
            <p:cNvSpPr>
              <a:spLocks/>
            </p:cNvSpPr>
            <p:nvPr/>
          </p:nvSpPr>
          <p:spPr bwMode="auto">
            <a:xfrm>
              <a:off x="2400" y="138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0" name="Rectangle 1276"/>
            <p:cNvSpPr>
              <a:spLocks noChangeArrowheads="1"/>
            </p:cNvSpPr>
            <p:nvPr/>
          </p:nvSpPr>
          <p:spPr bwMode="auto">
            <a:xfrm>
              <a:off x="2400" y="136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9" name="Rectangle 1275"/>
            <p:cNvSpPr>
              <a:spLocks noChangeArrowheads="1"/>
            </p:cNvSpPr>
            <p:nvPr/>
          </p:nvSpPr>
          <p:spPr bwMode="auto">
            <a:xfrm>
              <a:off x="2430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8" name="Rectangle 1274"/>
            <p:cNvSpPr>
              <a:spLocks noChangeArrowheads="1"/>
            </p:cNvSpPr>
            <p:nvPr/>
          </p:nvSpPr>
          <p:spPr bwMode="auto">
            <a:xfrm>
              <a:off x="2430" y="1578"/>
              <a:ext cx="1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7" name="Rectangle 1273"/>
            <p:cNvSpPr>
              <a:spLocks noChangeArrowheads="1"/>
            </p:cNvSpPr>
            <p:nvPr/>
          </p:nvSpPr>
          <p:spPr bwMode="auto">
            <a:xfrm>
              <a:off x="2430" y="157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6" name="Rectangle 1272"/>
            <p:cNvSpPr>
              <a:spLocks noChangeArrowheads="1"/>
            </p:cNvSpPr>
            <p:nvPr/>
          </p:nvSpPr>
          <p:spPr bwMode="auto">
            <a:xfrm>
              <a:off x="2430" y="1476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5" name="Rectangle 1271"/>
            <p:cNvSpPr>
              <a:spLocks noChangeArrowheads="1"/>
            </p:cNvSpPr>
            <p:nvPr/>
          </p:nvSpPr>
          <p:spPr bwMode="auto">
            <a:xfrm>
              <a:off x="2430" y="143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4" name="Rectangle 1270"/>
            <p:cNvSpPr>
              <a:spLocks noChangeArrowheads="1"/>
            </p:cNvSpPr>
            <p:nvPr/>
          </p:nvSpPr>
          <p:spPr bwMode="auto">
            <a:xfrm>
              <a:off x="2430" y="143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3" name="Freeform 1269"/>
            <p:cNvSpPr>
              <a:spLocks/>
            </p:cNvSpPr>
            <p:nvPr/>
          </p:nvSpPr>
          <p:spPr bwMode="auto">
            <a:xfrm>
              <a:off x="2430" y="142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2" name="Rectangle 1268"/>
            <p:cNvSpPr>
              <a:spLocks noChangeArrowheads="1"/>
            </p:cNvSpPr>
            <p:nvPr/>
          </p:nvSpPr>
          <p:spPr bwMode="auto">
            <a:xfrm>
              <a:off x="2430" y="140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1" name="Rectangle 1267"/>
            <p:cNvSpPr>
              <a:spLocks noChangeArrowheads="1"/>
            </p:cNvSpPr>
            <p:nvPr/>
          </p:nvSpPr>
          <p:spPr bwMode="auto">
            <a:xfrm>
              <a:off x="2454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0" name="Rectangle 1266"/>
            <p:cNvSpPr>
              <a:spLocks noChangeArrowheads="1"/>
            </p:cNvSpPr>
            <p:nvPr/>
          </p:nvSpPr>
          <p:spPr bwMode="auto">
            <a:xfrm>
              <a:off x="2454" y="1740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9" name="Rectangle 1265"/>
            <p:cNvSpPr>
              <a:spLocks noChangeArrowheads="1"/>
            </p:cNvSpPr>
            <p:nvPr/>
          </p:nvSpPr>
          <p:spPr bwMode="auto">
            <a:xfrm>
              <a:off x="2454" y="172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8" name="Rectangle 1264"/>
            <p:cNvSpPr>
              <a:spLocks noChangeArrowheads="1"/>
            </p:cNvSpPr>
            <p:nvPr/>
          </p:nvSpPr>
          <p:spPr bwMode="auto">
            <a:xfrm>
              <a:off x="2454" y="168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7" name="Rectangle 1263"/>
            <p:cNvSpPr>
              <a:spLocks noChangeArrowheads="1"/>
            </p:cNvSpPr>
            <p:nvPr/>
          </p:nvSpPr>
          <p:spPr bwMode="auto">
            <a:xfrm>
              <a:off x="2454" y="165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6" name="Rectangle 1262"/>
            <p:cNvSpPr>
              <a:spLocks noChangeArrowheads="1"/>
            </p:cNvSpPr>
            <p:nvPr/>
          </p:nvSpPr>
          <p:spPr bwMode="auto">
            <a:xfrm>
              <a:off x="2454" y="165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5" name="Freeform 1261"/>
            <p:cNvSpPr>
              <a:spLocks/>
            </p:cNvSpPr>
            <p:nvPr/>
          </p:nvSpPr>
          <p:spPr bwMode="auto">
            <a:xfrm>
              <a:off x="2454" y="163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4" name="Rectangle 1260"/>
            <p:cNvSpPr>
              <a:spLocks noChangeArrowheads="1"/>
            </p:cNvSpPr>
            <p:nvPr/>
          </p:nvSpPr>
          <p:spPr bwMode="auto">
            <a:xfrm>
              <a:off x="2454" y="164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3" name="Rectangle 1259"/>
            <p:cNvSpPr>
              <a:spLocks noChangeArrowheads="1"/>
            </p:cNvSpPr>
            <p:nvPr/>
          </p:nvSpPr>
          <p:spPr bwMode="auto">
            <a:xfrm>
              <a:off x="2478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2" name="Rectangle 1258"/>
            <p:cNvSpPr>
              <a:spLocks noChangeArrowheads="1"/>
            </p:cNvSpPr>
            <p:nvPr/>
          </p:nvSpPr>
          <p:spPr bwMode="auto">
            <a:xfrm>
              <a:off x="2478" y="175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1" name="Rectangle 1257"/>
            <p:cNvSpPr>
              <a:spLocks noChangeArrowheads="1"/>
            </p:cNvSpPr>
            <p:nvPr/>
          </p:nvSpPr>
          <p:spPr bwMode="auto">
            <a:xfrm>
              <a:off x="2478" y="171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0" name="Rectangle 1256"/>
            <p:cNvSpPr>
              <a:spLocks noChangeArrowheads="1"/>
            </p:cNvSpPr>
            <p:nvPr/>
          </p:nvSpPr>
          <p:spPr bwMode="auto">
            <a:xfrm>
              <a:off x="2478" y="168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9" name="Rectangle 1255"/>
            <p:cNvSpPr>
              <a:spLocks noChangeArrowheads="1"/>
            </p:cNvSpPr>
            <p:nvPr/>
          </p:nvSpPr>
          <p:spPr bwMode="auto">
            <a:xfrm>
              <a:off x="2478" y="1482"/>
              <a:ext cx="1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8" name="Rectangle 1254"/>
            <p:cNvSpPr>
              <a:spLocks noChangeArrowheads="1"/>
            </p:cNvSpPr>
            <p:nvPr/>
          </p:nvSpPr>
          <p:spPr bwMode="auto">
            <a:xfrm>
              <a:off x="2478" y="148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7" name="Freeform 1253"/>
            <p:cNvSpPr>
              <a:spLocks/>
            </p:cNvSpPr>
            <p:nvPr/>
          </p:nvSpPr>
          <p:spPr bwMode="auto">
            <a:xfrm>
              <a:off x="2478" y="147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6" name="Rectangle 1252"/>
            <p:cNvSpPr>
              <a:spLocks noChangeArrowheads="1"/>
            </p:cNvSpPr>
            <p:nvPr/>
          </p:nvSpPr>
          <p:spPr bwMode="auto">
            <a:xfrm>
              <a:off x="2478" y="147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5" name="Rectangle 1251"/>
            <p:cNvSpPr>
              <a:spLocks noChangeArrowheads="1"/>
            </p:cNvSpPr>
            <p:nvPr/>
          </p:nvSpPr>
          <p:spPr bwMode="auto">
            <a:xfrm>
              <a:off x="2508" y="1752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4" name="Rectangle 1250"/>
            <p:cNvSpPr>
              <a:spLocks noChangeArrowheads="1"/>
            </p:cNvSpPr>
            <p:nvPr/>
          </p:nvSpPr>
          <p:spPr bwMode="auto">
            <a:xfrm>
              <a:off x="2508" y="1626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3" name="Rectangle 1249"/>
            <p:cNvSpPr>
              <a:spLocks noChangeArrowheads="1"/>
            </p:cNvSpPr>
            <p:nvPr/>
          </p:nvSpPr>
          <p:spPr bwMode="auto">
            <a:xfrm>
              <a:off x="2508" y="160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2" name="Rectangle 1248"/>
            <p:cNvSpPr>
              <a:spLocks noChangeArrowheads="1"/>
            </p:cNvSpPr>
            <p:nvPr/>
          </p:nvSpPr>
          <p:spPr bwMode="auto">
            <a:xfrm>
              <a:off x="2508" y="1512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1" name="Rectangle 1247"/>
            <p:cNvSpPr>
              <a:spLocks noChangeArrowheads="1"/>
            </p:cNvSpPr>
            <p:nvPr/>
          </p:nvSpPr>
          <p:spPr bwMode="auto">
            <a:xfrm>
              <a:off x="2508" y="1410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0" name="Rectangle 1246"/>
            <p:cNvSpPr>
              <a:spLocks noChangeArrowheads="1"/>
            </p:cNvSpPr>
            <p:nvPr/>
          </p:nvSpPr>
          <p:spPr bwMode="auto">
            <a:xfrm>
              <a:off x="2508" y="140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9" name="Rectangle 1245"/>
            <p:cNvSpPr>
              <a:spLocks noChangeArrowheads="1"/>
            </p:cNvSpPr>
            <p:nvPr/>
          </p:nvSpPr>
          <p:spPr bwMode="auto">
            <a:xfrm>
              <a:off x="2508" y="138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8" name="Rectangle 1244"/>
            <p:cNvSpPr>
              <a:spLocks noChangeArrowheads="1"/>
            </p:cNvSpPr>
            <p:nvPr/>
          </p:nvSpPr>
          <p:spPr bwMode="auto">
            <a:xfrm>
              <a:off x="2532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7" name="Rectangle 1243"/>
            <p:cNvSpPr>
              <a:spLocks noChangeArrowheads="1"/>
            </p:cNvSpPr>
            <p:nvPr/>
          </p:nvSpPr>
          <p:spPr bwMode="auto">
            <a:xfrm>
              <a:off x="2532" y="1710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6" name="Rectangle 1242"/>
            <p:cNvSpPr>
              <a:spLocks noChangeArrowheads="1"/>
            </p:cNvSpPr>
            <p:nvPr/>
          </p:nvSpPr>
          <p:spPr bwMode="auto">
            <a:xfrm>
              <a:off x="2532" y="168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5" name="Rectangle 1241"/>
            <p:cNvSpPr>
              <a:spLocks noChangeArrowheads="1"/>
            </p:cNvSpPr>
            <p:nvPr/>
          </p:nvSpPr>
          <p:spPr bwMode="auto">
            <a:xfrm>
              <a:off x="2532" y="163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4" name="Rectangle 1240"/>
            <p:cNvSpPr>
              <a:spLocks noChangeArrowheads="1"/>
            </p:cNvSpPr>
            <p:nvPr/>
          </p:nvSpPr>
          <p:spPr bwMode="auto">
            <a:xfrm>
              <a:off x="2532" y="159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3" name="Rectangle 1239"/>
            <p:cNvSpPr>
              <a:spLocks noChangeArrowheads="1"/>
            </p:cNvSpPr>
            <p:nvPr/>
          </p:nvSpPr>
          <p:spPr bwMode="auto">
            <a:xfrm>
              <a:off x="2532" y="159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2" name="Freeform 1238"/>
            <p:cNvSpPr>
              <a:spLocks/>
            </p:cNvSpPr>
            <p:nvPr/>
          </p:nvSpPr>
          <p:spPr bwMode="auto">
            <a:xfrm>
              <a:off x="2532" y="158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1" name="Rectangle 1237"/>
            <p:cNvSpPr>
              <a:spLocks noChangeArrowheads="1"/>
            </p:cNvSpPr>
            <p:nvPr/>
          </p:nvSpPr>
          <p:spPr bwMode="auto">
            <a:xfrm>
              <a:off x="2532" y="158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0" name="Rectangle 1236"/>
            <p:cNvSpPr>
              <a:spLocks noChangeArrowheads="1"/>
            </p:cNvSpPr>
            <p:nvPr/>
          </p:nvSpPr>
          <p:spPr bwMode="auto">
            <a:xfrm>
              <a:off x="2562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9" name="Rectangle 1235"/>
            <p:cNvSpPr>
              <a:spLocks noChangeArrowheads="1"/>
            </p:cNvSpPr>
            <p:nvPr/>
          </p:nvSpPr>
          <p:spPr bwMode="auto">
            <a:xfrm>
              <a:off x="2562" y="1704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8" name="Rectangle 1234"/>
            <p:cNvSpPr>
              <a:spLocks noChangeArrowheads="1"/>
            </p:cNvSpPr>
            <p:nvPr/>
          </p:nvSpPr>
          <p:spPr bwMode="auto">
            <a:xfrm>
              <a:off x="2562" y="169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7" name="Rectangle 1233"/>
            <p:cNvSpPr>
              <a:spLocks noChangeArrowheads="1"/>
            </p:cNvSpPr>
            <p:nvPr/>
          </p:nvSpPr>
          <p:spPr bwMode="auto">
            <a:xfrm>
              <a:off x="2562" y="167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" name="Rectangle 1232"/>
            <p:cNvSpPr>
              <a:spLocks noChangeArrowheads="1"/>
            </p:cNvSpPr>
            <p:nvPr/>
          </p:nvSpPr>
          <p:spPr bwMode="auto">
            <a:xfrm>
              <a:off x="2562" y="165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" name="Rectangle 1231"/>
            <p:cNvSpPr>
              <a:spLocks noChangeArrowheads="1"/>
            </p:cNvSpPr>
            <p:nvPr/>
          </p:nvSpPr>
          <p:spPr bwMode="auto">
            <a:xfrm>
              <a:off x="2562" y="1620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" name="Rectangle 1230"/>
            <p:cNvSpPr>
              <a:spLocks noChangeArrowheads="1"/>
            </p:cNvSpPr>
            <p:nvPr/>
          </p:nvSpPr>
          <p:spPr bwMode="auto">
            <a:xfrm>
              <a:off x="2562" y="162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" name="Freeform 1229"/>
            <p:cNvSpPr>
              <a:spLocks/>
            </p:cNvSpPr>
            <p:nvPr/>
          </p:nvSpPr>
          <p:spPr bwMode="auto">
            <a:xfrm>
              <a:off x="2562" y="160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2" name="Rectangle 1228"/>
            <p:cNvSpPr>
              <a:spLocks noChangeArrowheads="1"/>
            </p:cNvSpPr>
            <p:nvPr/>
          </p:nvSpPr>
          <p:spPr bwMode="auto">
            <a:xfrm>
              <a:off x="2586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1" name="Rectangle 1227"/>
            <p:cNvSpPr>
              <a:spLocks noChangeArrowheads="1"/>
            </p:cNvSpPr>
            <p:nvPr/>
          </p:nvSpPr>
          <p:spPr bwMode="auto">
            <a:xfrm>
              <a:off x="2586" y="1716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0" name="Rectangle 1226"/>
            <p:cNvSpPr>
              <a:spLocks noChangeArrowheads="1"/>
            </p:cNvSpPr>
            <p:nvPr/>
          </p:nvSpPr>
          <p:spPr bwMode="auto">
            <a:xfrm>
              <a:off x="2586" y="168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9" name="Rectangle 1225"/>
            <p:cNvSpPr>
              <a:spLocks noChangeArrowheads="1"/>
            </p:cNvSpPr>
            <p:nvPr/>
          </p:nvSpPr>
          <p:spPr bwMode="auto">
            <a:xfrm>
              <a:off x="2586" y="165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8" name="Rectangle 1224"/>
            <p:cNvSpPr>
              <a:spLocks noChangeArrowheads="1"/>
            </p:cNvSpPr>
            <p:nvPr/>
          </p:nvSpPr>
          <p:spPr bwMode="auto">
            <a:xfrm>
              <a:off x="2586" y="159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7" name="Rectangle 1223"/>
            <p:cNvSpPr>
              <a:spLocks noChangeArrowheads="1"/>
            </p:cNvSpPr>
            <p:nvPr/>
          </p:nvSpPr>
          <p:spPr bwMode="auto">
            <a:xfrm>
              <a:off x="2586" y="159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6" name="Rectangle 1222"/>
            <p:cNvSpPr>
              <a:spLocks noChangeArrowheads="1"/>
            </p:cNvSpPr>
            <p:nvPr/>
          </p:nvSpPr>
          <p:spPr bwMode="auto">
            <a:xfrm>
              <a:off x="2586" y="15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5" name="Rectangle 1221"/>
            <p:cNvSpPr>
              <a:spLocks noChangeArrowheads="1"/>
            </p:cNvSpPr>
            <p:nvPr/>
          </p:nvSpPr>
          <p:spPr bwMode="auto">
            <a:xfrm>
              <a:off x="2616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4" name="Rectangle 1220"/>
            <p:cNvSpPr>
              <a:spLocks noChangeArrowheads="1"/>
            </p:cNvSpPr>
            <p:nvPr/>
          </p:nvSpPr>
          <p:spPr bwMode="auto">
            <a:xfrm>
              <a:off x="2616" y="1644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3" name="Rectangle 1219"/>
            <p:cNvSpPr>
              <a:spLocks noChangeArrowheads="1"/>
            </p:cNvSpPr>
            <p:nvPr/>
          </p:nvSpPr>
          <p:spPr bwMode="auto">
            <a:xfrm>
              <a:off x="2616" y="161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2" name="Rectangle 1218"/>
            <p:cNvSpPr>
              <a:spLocks noChangeArrowheads="1"/>
            </p:cNvSpPr>
            <p:nvPr/>
          </p:nvSpPr>
          <p:spPr bwMode="auto">
            <a:xfrm>
              <a:off x="2616" y="1458"/>
              <a:ext cx="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1" name="Rectangle 1217"/>
            <p:cNvSpPr>
              <a:spLocks noChangeArrowheads="1"/>
            </p:cNvSpPr>
            <p:nvPr/>
          </p:nvSpPr>
          <p:spPr bwMode="auto">
            <a:xfrm>
              <a:off x="2616" y="1290"/>
              <a:ext cx="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0" name="Rectangle 1216"/>
            <p:cNvSpPr>
              <a:spLocks noChangeArrowheads="1"/>
            </p:cNvSpPr>
            <p:nvPr/>
          </p:nvSpPr>
          <p:spPr bwMode="auto">
            <a:xfrm>
              <a:off x="2616" y="128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9" name="Rectangle 1215"/>
            <p:cNvSpPr>
              <a:spLocks noChangeArrowheads="1"/>
            </p:cNvSpPr>
            <p:nvPr/>
          </p:nvSpPr>
          <p:spPr bwMode="auto">
            <a:xfrm>
              <a:off x="2616" y="124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8" name="Rectangle 1214"/>
            <p:cNvSpPr>
              <a:spLocks noChangeArrowheads="1"/>
            </p:cNvSpPr>
            <p:nvPr/>
          </p:nvSpPr>
          <p:spPr bwMode="auto">
            <a:xfrm>
              <a:off x="2640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7" name="Rectangle 1213"/>
            <p:cNvSpPr>
              <a:spLocks noChangeArrowheads="1"/>
            </p:cNvSpPr>
            <p:nvPr/>
          </p:nvSpPr>
          <p:spPr bwMode="auto">
            <a:xfrm>
              <a:off x="2640" y="176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6" name="Rectangle 1212"/>
            <p:cNvSpPr>
              <a:spLocks noChangeArrowheads="1"/>
            </p:cNvSpPr>
            <p:nvPr/>
          </p:nvSpPr>
          <p:spPr bwMode="auto">
            <a:xfrm>
              <a:off x="2640" y="175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5" name="Rectangle 1211"/>
            <p:cNvSpPr>
              <a:spLocks noChangeArrowheads="1"/>
            </p:cNvSpPr>
            <p:nvPr/>
          </p:nvSpPr>
          <p:spPr bwMode="auto">
            <a:xfrm>
              <a:off x="2640" y="169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4" name="Rectangle 1210"/>
            <p:cNvSpPr>
              <a:spLocks noChangeArrowheads="1"/>
            </p:cNvSpPr>
            <p:nvPr/>
          </p:nvSpPr>
          <p:spPr bwMode="auto">
            <a:xfrm>
              <a:off x="2640" y="1668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3" name="Rectangle 1209"/>
            <p:cNvSpPr>
              <a:spLocks noChangeArrowheads="1"/>
            </p:cNvSpPr>
            <p:nvPr/>
          </p:nvSpPr>
          <p:spPr bwMode="auto">
            <a:xfrm>
              <a:off x="2640" y="166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2" name="Rectangle 1208"/>
            <p:cNvSpPr>
              <a:spLocks noChangeArrowheads="1"/>
            </p:cNvSpPr>
            <p:nvPr/>
          </p:nvSpPr>
          <p:spPr bwMode="auto">
            <a:xfrm>
              <a:off x="2640" y="16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1" name="Rectangle 1207"/>
            <p:cNvSpPr>
              <a:spLocks noChangeArrowheads="1"/>
            </p:cNvSpPr>
            <p:nvPr/>
          </p:nvSpPr>
          <p:spPr bwMode="auto">
            <a:xfrm>
              <a:off x="2670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0" name="Rectangle 1206"/>
            <p:cNvSpPr>
              <a:spLocks noChangeArrowheads="1"/>
            </p:cNvSpPr>
            <p:nvPr/>
          </p:nvSpPr>
          <p:spPr bwMode="auto">
            <a:xfrm>
              <a:off x="2670" y="1728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9" name="Rectangle 1205"/>
            <p:cNvSpPr>
              <a:spLocks noChangeArrowheads="1"/>
            </p:cNvSpPr>
            <p:nvPr/>
          </p:nvSpPr>
          <p:spPr bwMode="auto">
            <a:xfrm>
              <a:off x="2670" y="172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8" name="Freeform 1204"/>
            <p:cNvSpPr>
              <a:spLocks/>
            </p:cNvSpPr>
            <p:nvPr/>
          </p:nvSpPr>
          <p:spPr bwMode="auto">
            <a:xfrm>
              <a:off x="2670" y="171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7" name="Rectangle 1203"/>
            <p:cNvSpPr>
              <a:spLocks noChangeArrowheads="1"/>
            </p:cNvSpPr>
            <p:nvPr/>
          </p:nvSpPr>
          <p:spPr bwMode="auto">
            <a:xfrm>
              <a:off x="2670" y="1680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6" name="Rectangle 1202"/>
            <p:cNvSpPr>
              <a:spLocks noChangeArrowheads="1"/>
            </p:cNvSpPr>
            <p:nvPr/>
          </p:nvSpPr>
          <p:spPr bwMode="auto">
            <a:xfrm>
              <a:off x="2670" y="165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5" name="Rectangle 1201"/>
            <p:cNvSpPr>
              <a:spLocks noChangeArrowheads="1"/>
            </p:cNvSpPr>
            <p:nvPr/>
          </p:nvSpPr>
          <p:spPr bwMode="auto">
            <a:xfrm>
              <a:off x="2670" y="164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4" name="Rectangle 1200"/>
            <p:cNvSpPr>
              <a:spLocks noChangeArrowheads="1"/>
            </p:cNvSpPr>
            <p:nvPr/>
          </p:nvSpPr>
          <p:spPr bwMode="auto">
            <a:xfrm>
              <a:off x="2670" y="163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3" name="Rectangle 1199"/>
            <p:cNvSpPr>
              <a:spLocks noChangeArrowheads="1"/>
            </p:cNvSpPr>
            <p:nvPr/>
          </p:nvSpPr>
          <p:spPr bwMode="auto">
            <a:xfrm>
              <a:off x="2694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2" name="Rectangle 1198"/>
            <p:cNvSpPr>
              <a:spLocks noChangeArrowheads="1"/>
            </p:cNvSpPr>
            <p:nvPr/>
          </p:nvSpPr>
          <p:spPr bwMode="auto">
            <a:xfrm>
              <a:off x="2694" y="1734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1" name="Rectangle 1197"/>
            <p:cNvSpPr>
              <a:spLocks noChangeArrowheads="1"/>
            </p:cNvSpPr>
            <p:nvPr/>
          </p:nvSpPr>
          <p:spPr bwMode="auto">
            <a:xfrm>
              <a:off x="2694" y="170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0" name="Rectangle 1196"/>
            <p:cNvSpPr>
              <a:spLocks noChangeArrowheads="1"/>
            </p:cNvSpPr>
            <p:nvPr/>
          </p:nvSpPr>
          <p:spPr bwMode="auto">
            <a:xfrm>
              <a:off x="2694" y="1638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9" name="Rectangle 1195"/>
            <p:cNvSpPr>
              <a:spLocks noChangeArrowheads="1"/>
            </p:cNvSpPr>
            <p:nvPr/>
          </p:nvSpPr>
          <p:spPr bwMode="auto">
            <a:xfrm>
              <a:off x="2694" y="159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8" name="Rectangle 1194"/>
            <p:cNvSpPr>
              <a:spLocks noChangeArrowheads="1"/>
            </p:cNvSpPr>
            <p:nvPr/>
          </p:nvSpPr>
          <p:spPr bwMode="auto">
            <a:xfrm>
              <a:off x="2694" y="159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7" name="Rectangle 1193"/>
            <p:cNvSpPr>
              <a:spLocks noChangeArrowheads="1"/>
            </p:cNvSpPr>
            <p:nvPr/>
          </p:nvSpPr>
          <p:spPr bwMode="auto">
            <a:xfrm>
              <a:off x="2694" y="155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6" name="Rectangle 1192"/>
            <p:cNvSpPr>
              <a:spLocks noChangeArrowheads="1"/>
            </p:cNvSpPr>
            <p:nvPr/>
          </p:nvSpPr>
          <p:spPr bwMode="auto">
            <a:xfrm>
              <a:off x="2718" y="178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5" name="Rectangle 1191"/>
            <p:cNvSpPr>
              <a:spLocks noChangeArrowheads="1"/>
            </p:cNvSpPr>
            <p:nvPr/>
          </p:nvSpPr>
          <p:spPr bwMode="auto">
            <a:xfrm>
              <a:off x="2718" y="1614"/>
              <a:ext cx="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4" name="Rectangle 1190"/>
            <p:cNvSpPr>
              <a:spLocks noChangeArrowheads="1"/>
            </p:cNvSpPr>
            <p:nvPr/>
          </p:nvSpPr>
          <p:spPr bwMode="auto">
            <a:xfrm>
              <a:off x="2718" y="159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3" name="Rectangle 1189"/>
            <p:cNvSpPr>
              <a:spLocks noChangeArrowheads="1"/>
            </p:cNvSpPr>
            <p:nvPr/>
          </p:nvSpPr>
          <p:spPr bwMode="auto">
            <a:xfrm>
              <a:off x="2718" y="159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2" name="Freeform 1188"/>
            <p:cNvSpPr>
              <a:spLocks/>
            </p:cNvSpPr>
            <p:nvPr/>
          </p:nvSpPr>
          <p:spPr bwMode="auto">
            <a:xfrm>
              <a:off x="2718" y="157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1" name="Rectangle 1187"/>
            <p:cNvSpPr>
              <a:spLocks noChangeArrowheads="1"/>
            </p:cNvSpPr>
            <p:nvPr/>
          </p:nvSpPr>
          <p:spPr bwMode="auto">
            <a:xfrm>
              <a:off x="2718" y="1536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0" name="Rectangle 1186"/>
            <p:cNvSpPr>
              <a:spLocks noChangeArrowheads="1"/>
            </p:cNvSpPr>
            <p:nvPr/>
          </p:nvSpPr>
          <p:spPr bwMode="auto">
            <a:xfrm>
              <a:off x="2718" y="153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9" name="Freeform 1185"/>
            <p:cNvSpPr>
              <a:spLocks/>
            </p:cNvSpPr>
            <p:nvPr/>
          </p:nvSpPr>
          <p:spPr bwMode="auto">
            <a:xfrm>
              <a:off x="2718" y="152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8" name="Rectangle 1184"/>
            <p:cNvSpPr>
              <a:spLocks noChangeArrowheads="1"/>
            </p:cNvSpPr>
            <p:nvPr/>
          </p:nvSpPr>
          <p:spPr bwMode="auto">
            <a:xfrm>
              <a:off x="2718" y="147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7" name="Rectangle 1183"/>
            <p:cNvSpPr>
              <a:spLocks noChangeArrowheads="1"/>
            </p:cNvSpPr>
            <p:nvPr/>
          </p:nvSpPr>
          <p:spPr bwMode="auto">
            <a:xfrm>
              <a:off x="2748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6" name="Rectangle 1182"/>
            <p:cNvSpPr>
              <a:spLocks noChangeArrowheads="1"/>
            </p:cNvSpPr>
            <p:nvPr/>
          </p:nvSpPr>
          <p:spPr bwMode="auto">
            <a:xfrm>
              <a:off x="2748" y="1692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5" name="Rectangle 1181"/>
            <p:cNvSpPr>
              <a:spLocks noChangeArrowheads="1"/>
            </p:cNvSpPr>
            <p:nvPr/>
          </p:nvSpPr>
          <p:spPr bwMode="auto">
            <a:xfrm>
              <a:off x="2748" y="168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4" name="Rectangle 1180"/>
            <p:cNvSpPr>
              <a:spLocks noChangeArrowheads="1"/>
            </p:cNvSpPr>
            <p:nvPr/>
          </p:nvSpPr>
          <p:spPr bwMode="auto">
            <a:xfrm>
              <a:off x="2748" y="1626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3" name="Rectangle 1179"/>
            <p:cNvSpPr>
              <a:spLocks noChangeArrowheads="1"/>
            </p:cNvSpPr>
            <p:nvPr/>
          </p:nvSpPr>
          <p:spPr bwMode="auto">
            <a:xfrm>
              <a:off x="2748" y="1560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2" name="Rectangle 1178"/>
            <p:cNvSpPr>
              <a:spLocks noChangeArrowheads="1"/>
            </p:cNvSpPr>
            <p:nvPr/>
          </p:nvSpPr>
          <p:spPr bwMode="auto">
            <a:xfrm>
              <a:off x="2748" y="154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1" name="Rectangle 1177"/>
            <p:cNvSpPr>
              <a:spLocks noChangeArrowheads="1"/>
            </p:cNvSpPr>
            <p:nvPr/>
          </p:nvSpPr>
          <p:spPr bwMode="auto">
            <a:xfrm>
              <a:off x="2748" y="153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0" name="Rectangle 1176"/>
            <p:cNvSpPr>
              <a:spLocks noChangeArrowheads="1"/>
            </p:cNvSpPr>
            <p:nvPr/>
          </p:nvSpPr>
          <p:spPr bwMode="auto">
            <a:xfrm>
              <a:off x="2772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9" name="Rectangle 1175"/>
            <p:cNvSpPr>
              <a:spLocks noChangeArrowheads="1"/>
            </p:cNvSpPr>
            <p:nvPr/>
          </p:nvSpPr>
          <p:spPr bwMode="auto">
            <a:xfrm>
              <a:off x="2772" y="1728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8" name="Rectangle 1174"/>
            <p:cNvSpPr>
              <a:spLocks noChangeArrowheads="1"/>
            </p:cNvSpPr>
            <p:nvPr/>
          </p:nvSpPr>
          <p:spPr bwMode="auto">
            <a:xfrm>
              <a:off x="2772" y="172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7" name="Freeform 1173"/>
            <p:cNvSpPr>
              <a:spLocks/>
            </p:cNvSpPr>
            <p:nvPr/>
          </p:nvSpPr>
          <p:spPr bwMode="auto">
            <a:xfrm>
              <a:off x="2772" y="171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" name="Rectangle 1172"/>
            <p:cNvSpPr>
              <a:spLocks noChangeArrowheads="1"/>
            </p:cNvSpPr>
            <p:nvPr/>
          </p:nvSpPr>
          <p:spPr bwMode="auto">
            <a:xfrm>
              <a:off x="2772" y="17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5" name="Rectangle 1171"/>
            <p:cNvSpPr>
              <a:spLocks noChangeArrowheads="1"/>
            </p:cNvSpPr>
            <p:nvPr/>
          </p:nvSpPr>
          <p:spPr bwMode="auto">
            <a:xfrm>
              <a:off x="2772" y="166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4" name="Rectangle 1170"/>
            <p:cNvSpPr>
              <a:spLocks noChangeArrowheads="1"/>
            </p:cNvSpPr>
            <p:nvPr/>
          </p:nvSpPr>
          <p:spPr bwMode="auto">
            <a:xfrm>
              <a:off x="2772" y="166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3" name="Rectangle 1169"/>
            <p:cNvSpPr>
              <a:spLocks noChangeArrowheads="1"/>
            </p:cNvSpPr>
            <p:nvPr/>
          </p:nvSpPr>
          <p:spPr bwMode="auto">
            <a:xfrm>
              <a:off x="2772" y="16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2" name="Rectangle 1168"/>
            <p:cNvSpPr>
              <a:spLocks noChangeArrowheads="1"/>
            </p:cNvSpPr>
            <p:nvPr/>
          </p:nvSpPr>
          <p:spPr bwMode="auto">
            <a:xfrm>
              <a:off x="2802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1" name="Rectangle 1167"/>
            <p:cNvSpPr>
              <a:spLocks noChangeArrowheads="1"/>
            </p:cNvSpPr>
            <p:nvPr/>
          </p:nvSpPr>
          <p:spPr bwMode="auto">
            <a:xfrm>
              <a:off x="2802" y="175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0" name="Rectangle 1166"/>
            <p:cNvSpPr>
              <a:spLocks noChangeArrowheads="1"/>
            </p:cNvSpPr>
            <p:nvPr/>
          </p:nvSpPr>
          <p:spPr bwMode="auto">
            <a:xfrm>
              <a:off x="2802" y="175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9" name="Freeform 1165"/>
            <p:cNvSpPr>
              <a:spLocks/>
            </p:cNvSpPr>
            <p:nvPr/>
          </p:nvSpPr>
          <p:spPr bwMode="auto">
            <a:xfrm>
              <a:off x="2802" y="174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8" name="Rectangle 1164"/>
            <p:cNvSpPr>
              <a:spLocks noChangeArrowheads="1"/>
            </p:cNvSpPr>
            <p:nvPr/>
          </p:nvSpPr>
          <p:spPr bwMode="auto">
            <a:xfrm>
              <a:off x="2802" y="1596"/>
              <a:ext cx="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7" name="Rectangle 1163"/>
            <p:cNvSpPr>
              <a:spLocks noChangeArrowheads="1"/>
            </p:cNvSpPr>
            <p:nvPr/>
          </p:nvSpPr>
          <p:spPr bwMode="auto">
            <a:xfrm>
              <a:off x="2802" y="155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6" name="Rectangle 1162"/>
            <p:cNvSpPr>
              <a:spLocks noChangeArrowheads="1"/>
            </p:cNvSpPr>
            <p:nvPr/>
          </p:nvSpPr>
          <p:spPr bwMode="auto">
            <a:xfrm>
              <a:off x="2802" y="155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5" name="Freeform 1161"/>
            <p:cNvSpPr>
              <a:spLocks/>
            </p:cNvSpPr>
            <p:nvPr/>
          </p:nvSpPr>
          <p:spPr bwMode="auto">
            <a:xfrm>
              <a:off x="2802" y="154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4" name="Rectangle 1160"/>
            <p:cNvSpPr>
              <a:spLocks noChangeArrowheads="1"/>
            </p:cNvSpPr>
            <p:nvPr/>
          </p:nvSpPr>
          <p:spPr bwMode="auto">
            <a:xfrm>
              <a:off x="2802" y="149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3" name="Rectangle 1159"/>
            <p:cNvSpPr>
              <a:spLocks noChangeArrowheads="1"/>
            </p:cNvSpPr>
            <p:nvPr/>
          </p:nvSpPr>
          <p:spPr bwMode="auto">
            <a:xfrm>
              <a:off x="2826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2" name="Rectangle 1158"/>
            <p:cNvSpPr>
              <a:spLocks noChangeArrowheads="1"/>
            </p:cNvSpPr>
            <p:nvPr/>
          </p:nvSpPr>
          <p:spPr bwMode="auto">
            <a:xfrm>
              <a:off x="2826" y="1656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1" name="Rectangle 1157"/>
            <p:cNvSpPr>
              <a:spLocks noChangeArrowheads="1"/>
            </p:cNvSpPr>
            <p:nvPr/>
          </p:nvSpPr>
          <p:spPr bwMode="auto">
            <a:xfrm>
              <a:off x="2826" y="163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0" name="Rectangle 1156"/>
            <p:cNvSpPr>
              <a:spLocks noChangeArrowheads="1"/>
            </p:cNvSpPr>
            <p:nvPr/>
          </p:nvSpPr>
          <p:spPr bwMode="auto">
            <a:xfrm>
              <a:off x="2826" y="161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9" name="Rectangle 1155"/>
            <p:cNvSpPr>
              <a:spLocks noChangeArrowheads="1"/>
            </p:cNvSpPr>
            <p:nvPr/>
          </p:nvSpPr>
          <p:spPr bwMode="auto">
            <a:xfrm>
              <a:off x="2826" y="1542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8" name="Rectangle 1154"/>
            <p:cNvSpPr>
              <a:spLocks noChangeArrowheads="1"/>
            </p:cNvSpPr>
            <p:nvPr/>
          </p:nvSpPr>
          <p:spPr bwMode="auto">
            <a:xfrm>
              <a:off x="2826" y="154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7" name="Freeform 1153"/>
            <p:cNvSpPr>
              <a:spLocks/>
            </p:cNvSpPr>
            <p:nvPr/>
          </p:nvSpPr>
          <p:spPr bwMode="auto">
            <a:xfrm>
              <a:off x="2826" y="153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6" name="Rectangle 1152"/>
            <p:cNvSpPr>
              <a:spLocks noChangeArrowheads="1"/>
            </p:cNvSpPr>
            <p:nvPr/>
          </p:nvSpPr>
          <p:spPr bwMode="auto">
            <a:xfrm>
              <a:off x="2826" y="153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5" name="Rectangle 1151"/>
            <p:cNvSpPr>
              <a:spLocks noChangeArrowheads="1"/>
            </p:cNvSpPr>
            <p:nvPr/>
          </p:nvSpPr>
          <p:spPr bwMode="auto">
            <a:xfrm>
              <a:off x="2856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4" name="Rectangle 1150"/>
            <p:cNvSpPr>
              <a:spLocks noChangeArrowheads="1"/>
            </p:cNvSpPr>
            <p:nvPr/>
          </p:nvSpPr>
          <p:spPr bwMode="auto">
            <a:xfrm>
              <a:off x="2856" y="1722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3" name="Rectangle 1149"/>
            <p:cNvSpPr>
              <a:spLocks noChangeArrowheads="1"/>
            </p:cNvSpPr>
            <p:nvPr/>
          </p:nvSpPr>
          <p:spPr bwMode="auto">
            <a:xfrm>
              <a:off x="2856" y="171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2" name="Rectangle 1148"/>
            <p:cNvSpPr>
              <a:spLocks noChangeArrowheads="1"/>
            </p:cNvSpPr>
            <p:nvPr/>
          </p:nvSpPr>
          <p:spPr bwMode="auto">
            <a:xfrm>
              <a:off x="2856" y="166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1" name="Rectangle 1147"/>
            <p:cNvSpPr>
              <a:spLocks noChangeArrowheads="1"/>
            </p:cNvSpPr>
            <p:nvPr/>
          </p:nvSpPr>
          <p:spPr bwMode="auto">
            <a:xfrm>
              <a:off x="2856" y="163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0" name="Rectangle 1146"/>
            <p:cNvSpPr>
              <a:spLocks noChangeArrowheads="1"/>
            </p:cNvSpPr>
            <p:nvPr/>
          </p:nvSpPr>
          <p:spPr bwMode="auto">
            <a:xfrm>
              <a:off x="2856" y="162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9" name="Rectangle 1145"/>
            <p:cNvSpPr>
              <a:spLocks noChangeArrowheads="1"/>
            </p:cNvSpPr>
            <p:nvPr/>
          </p:nvSpPr>
          <p:spPr bwMode="auto">
            <a:xfrm>
              <a:off x="2856" y="16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8" name="Rectangle 1144"/>
            <p:cNvSpPr>
              <a:spLocks noChangeArrowheads="1"/>
            </p:cNvSpPr>
            <p:nvPr/>
          </p:nvSpPr>
          <p:spPr bwMode="auto">
            <a:xfrm>
              <a:off x="2880" y="1716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7" name="Rectangle 1143"/>
            <p:cNvSpPr>
              <a:spLocks noChangeArrowheads="1"/>
            </p:cNvSpPr>
            <p:nvPr/>
          </p:nvSpPr>
          <p:spPr bwMode="auto">
            <a:xfrm>
              <a:off x="2880" y="1608"/>
              <a:ext cx="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6" name="Rectangle 1142"/>
            <p:cNvSpPr>
              <a:spLocks noChangeArrowheads="1"/>
            </p:cNvSpPr>
            <p:nvPr/>
          </p:nvSpPr>
          <p:spPr bwMode="auto">
            <a:xfrm>
              <a:off x="2880" y="158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5" name="Rectangle 1141"/>
            <p:cNvSpPr>
              <a:spLocks noChangeArrowheads="1"/>
            </p:cNvSpPr>
            <p:nvPr/>
          </p:nvSpPr>
          <p:spPr bwMode="auto">
            <a:xfrm>
              <a:off x="2880" y="154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4" name="Rectangle 1140"/>
            <p:cNvSpPr>
              <a:spLocks noChangeArrowheads="1"/>
            </p:cNvSpPr>
            <p:nvPr/>
          </p:nvSpPr>
          <p:spPr bwMode="auto">
            <a:xfrm>
              <a:off x="2880" y="147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3" name="Rectangle 1139"/>
            <p:cNvSpPr>
              <a:spLocks noChangeArrowheads="1"/>
            </p:cNvSpPr>
            <p:nvPr/>
          </p:nvSpPr>
          <p:spPr bwMode="auto">
            <a:xfrm>
              <a:off x="2880" y="14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2" name="Freeform 1138"/>
            <p:cNvSpPr>
              <a:spLocks/>
            </p:cNvSpPr>
            <p:nvPr/>
          </p:nvSpPr>
          <p:spPr bwMode="auto">
            <a:xfrm>
              <a:off x="2880" y="14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1" name="Rectangle 1137"/>
            <p:cNvSpPr>
              <a:spLocks noChangeArrowheads="1"/>
            </p:cNvSpPr>
            <p:nvPr/>
          </p:nvSpPr>
          <p:spPr bwMode="auto">
            <a:xfrm>
              <a:off x="2880" y="145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0" name="Rectangle 1136"/>
            <p:cNvSpPr>
              <a:spLocks noChangeArrowheads="1"/>
            </p:cNvSpPr>
            <p:nvPr/>
          </p:nvSpPr>
          <p:spPr bwMode="auto">
            <a:xfrm>
              <a:off x="2904" y="1596"/>
              <a:ext cx="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9" name="Rectangle 1135"/>
            <p:cNvSpPr>
              <a:spLocks noChangeArrowheads="1"/>
            </p:cNvSpPr>
            <p:nvPr/>
          </p:nvSpPr>
          <p:spPr bwMode="auto">
            <a:xfrm>
              <a:off x="2904" y="1470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8" name="Rectangle 1134"/>
            <p:cNvSpPr>
              <a:spLocks noChangeArrowheads="1"/>
            </p:cNvSpPr>
            <p:nvPr/>
          </p:nvSpPr>
          <p:spPr bwMode="auto">
            <a:xfrm>
              <a:off x="2904" y="1392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" name="Rectangle 1133"/>
            <p:cNvSpPr>
              <a:spLocks noChangeArrowheads="1"/>
            </p:cNvSpPr>
            <p:nvPr/>
          </p:nvSpPr>
          <p:spPr bwMode="auto">
            <a:xfrm>
              <a:off x="2904" y="136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6" name="Rectangle 1132"/>
            <p:cNvSpPr>
              <a:spLocks noChangeArrowheads="1"/>
            </p:cNvSpPr>
            <p:nvPr/>
          </p:nvSpPr>
          <p:spPr bwMode="auto">
            <a:xfrm>
              <a:off x="2904" y="1242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5" name="Rectangle 1131"/>
            <p:cNvSpPr>
              <a:spLocks noChangeArrowheads="1"/>
            </p:cNvSpPr>
            <p:nvPr/>
          </p:nvSpPr>
          <p:spPr bwMode="auto">
            <a:xfrm>
              <a:off x="2904" y="124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4" name="Freeform 1130"/>
            <p:cNvSpPr>
              <a:spLocks/>
            </p:cNvSpPr>
            <p:nvPr/>
          </p:nvSpPr>
          <p:spPr bwMode="auto">
            <a:xfrm>
              <a:off x="2904" y="123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3" name="Rectangle 1129"/>
            <p:cNvSpPr>
              <a:spLocks noChangeArrowheads="1"/>
            </p:cNvSpPr>
            <p:nvPr/>
          </p:nvSpPr>
          <p:spPr bwMode="auto">
            <a:xfrm>
              <a:off x="2904" y="123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2" name="Rectangle 1128"/>
            <p:cNvSpPr>
              <a:spLocks noChangeArrowheads="1"/>
            </p:cNvSpPr>
            <p:nvPr/>
          </p:nvSpPr>
          <p:spPr bwMode="auto">
            <a:xfrm>
              <a:off x="2934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" name="Rectangle 1127"/>
            <p:cNvSpPr>
              <a:spLocks noChangeArrowheads="1"/>
            </p:cNvSpPr>
            <p:nvPr/>
          </p:nvSpPr>
          <p:spPr bwMode="auto">
            <a:xfrm>
              <a:off x="2934" y="1728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0" name="Rectangle 1126"/>
            <p:cNvSpPr>
              <a:spLocks noChangeArrowheads="1"/>
            </p:cNvSpPr>
            <p:nvPr/>
          </p:nvSpPr>
          <p:spPr bwMode="auto">
            <a:xfrm>
              <a:off x="2934" y="170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9" name="Rectangle 1125"/>
            <p:cNvSpPr>
              <a:spLocks noChangeArrowheads="1"/>
            </p:cNvSpPr>
            <p:nvPr/>
          </p:nvSpPr>
          <p:spPr bwMode="auto">
            <a:xfrm>
              <a:off x="2934" y="166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8" name="Rectangle 1124"/>
            <p:cNvSpPr>
              <a:spLocks noChangeArrowheads="1"/>
            </p:cNvSpPr>
            <p:nvPr/>
          </p:nvSpPr>
          <p:spPr bwMode="auto">
            <a:xfrm>
              <a:off x="2934" y="159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7" name="Rectangle 1123"/>
            <p:cNvSpPr>
              <a:spLocks noChangeArrowheads="1"/>
            </p:cNvSpPr>
            <p:nvPr/>
          </p:nvSpPr>
          <p:spPr bwMode="auto">
            <a:xfrm>
              <a:off x="2934" y="159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6" name="Freeform 1122"/>
            <p:cNvSpPr>
              <a:spLocks/>
            </p:cNvSpPr>
            <p:nvPr/>
          </p:nvSpPr>
          <p:spPr bwMode="auto">
            <a:xfrm>
              <a:off x="2934" y="158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5" name="Rectangle 1121"/>
            <p:cNvSpPr>
              <a:spLocks noChangeArrowheads="1"/>
            </p:cNvSpPr>
            <p:nvPr/>
          </p:nvSpPr>
          <p:spPr bwMode="auto">
            <a:xfrm>
              <a:off x="2934" y="158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4" name="Rectangle 1120"/>
            <p:cNvSpPr>
              <a:spLocks noChangeArrowheads="1"/>
            </p:cNvSpPr>
            <p:nvPr/>
          </p:nvSpPr>
          <p:spPr bwMode="auto">
            <a:xfrm>
              <a:off x="2958" y="1710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3" name="Rectangle 1119"/>
            <p:cNvSpPr>
              <a:spLocks noChangeArrowheads="1"/>
            </p:cNvSpPr>
            <p:nvPr/>
          </p:nvSpPr>
          <p:spPr bwMode="auto">
            <a:xfrm>
              <a:off x="2958" y="1644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2" name="Rectangle 1118"/>
            <p:cNvSpPr>
              <a:spLocks noChangeArrowheads="1"/>
            </p:cNvSpPr>
            <p:nvPr/>
          </p:nvSpPr>
          <p:spPr bwMode="auto">
            <a:xfrm>
              <a:off x="2958" y="161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1" name="Rectangle 1117"/>
            <p:cNvSpPr>
              <a:spLocks noChangeArrowheads="1"/>
            </p:cNvSpPr>
            <p:nvPr/>
          </p:nvSpPr>
          <p:spPr bwMode="auto">
            <a:xfrm>
              <a:off x="2958" y="160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0" name="Rectangle 1116"/>
            <p:cNvSpPr>
              <a:spLocks noChangeArrowheads="1"/>
            </p:cNvSpPr>
            <p:nvPr/>
          </p:nvSpPr>
          <p:spPr bwMode="auto">
            <a:xfrm>
              <a:off x="2958" y="1542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9" name="Rectangle 1115"/>
            <p:cNvSpPr>
              <a:spLocks noChangeArrowheads="1"/>
            </p:cNvSpPr>
            <p:nvPr/>
          </p:nvSpPr>
          <p:spPr bwMode="auto">
            <a:xfrm>
              <a:off x="2958" y="1470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8" name="Rectangle 1114"/>
            <p:cNvSpPr>
              <a:spLocks noChangeArrowheads="1"/>
            </p:cNvSpPr>
            <p:nvPr/>
          </p:nvSpPr>
          <p:spPr bwMode="auto">
            <a:xfrm>
              <a:off x="2958" y="147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7" name="Freeform 1113"/>
            <p:cNvSpPr>
              <a:spLocks/>
            </p:cNvSpPr>
            <p:nvPr/>
          </p:nvSpPr>
          <p:spPr bwMode="auto">
            <a:xfrm>
              <a:off x="2958" y="145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6" name="Rectangle 1112"/>
            <p:cNvSpPr>
              <a:spLocks noChangeArrowheads="1"/>
            </p:cNvSpPr>
            <p:nvPr/>
          </p:nvSpPr>
          <p:spPr bwMode="auto">
            <a:xfrm>
              <a:off x="2988" y="1674"/>
              <a:ext cx="1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5" name="Rectangle 1111"/>
            <p:cNvSpPr>
              <a:spLocks noChangeArrowheads="1"/>
            </p:cNvSpPr>
            <p:nvPr/>
          </p:nvSpPr>
          <p:spPr bwMode="auto">
            <a:xfrm>
              <a:off x="2988" y="1596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4" name="Rectangle 1110"/>
            <p:cNvSpPr>
              <a:spLocks noChangeArrowheads="1"/>
            </p:cNvSpPr>
            <p:nvPr/>
          </p:nvSpPr>
          <p:spPr bwMode="auto">
            <a:xfrm>
              <a:off x="2988" y="1566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3" name="Rectangle 1109"/>
            <p:cNvSpPr>
              <a:spLocks noChangeArrowheads="1"/>
            </p:cNvSpPr>
            <p:nvPr/>
          </p:nvSpPr>
          <p:spPr bwMode="auto">
            <a:xfrm>
              <a:off x="2988" y="155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2" name="Rectangle 1108"/>
            <p:cNvSpPr>
              <a:spLocks noChangeArrowheads="1"/>
            </p:cNvSpPr>
            <p:nvPr/>
          </p:nvSpPr>
          <p:spPr bwMode="auto">
            <a:xfrm>
              <a:off x="2988" y="1440"/>
              <a:ext cx="1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1" name="Rectangle 1107"/>
            <p:cNvSpPr>
              <a:spLocks noChangeArrowheads="1"/>
            </p:cNvSpPr>
            <p:nvPr/>
          </p:nvSpPr>
          <p:spPr bwMode="auto">
            <a:xfrm>
              <a:off x="2988" y="141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0" name="Rectangle 1106"/>
            <p:cNvSpPr>
              <a:spLocks noChangeArrowheads="1"/>
            </p:cNvSpPr>
            <p:nvPr/>
          </p:nvSpPr>
          <p:spPr bwMode="auto">
            <a:xfrm>
              <a:off x="2988" y="140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9" name="Rectangle 1105"/>
            <p:cNvSpPr>
              <a:spLocks noChangeArrowheads="1"/>
            </p:cNvSpPr>
            <p:nvPr/>
          </p:nvSpPr>
          <p:spPr bwMode="auto">
            <a:xfrm>
              <a:off x="3012" y="1734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Rectangle 1104"/>
            <p:cNvSpPr>
              <a:spLocks noChangeArrowheads="1"/>
            </p:cNvSpPr>
            <p:nvPr/>
          </p:nvSpPr>
          <p:spPr bwMode="auto">
            <a:xfrm>
              <a:off x="3012" y="1650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7" name="Rectangle 1103"/>
            <p:cNvSpPr>
              <a:spLocks noChangeArrowheads="1"/>
            </p:cNvSpPr>
            <p:nvPr/>
          </p:nvSpPr>
          <p:spPr bwMode="auto">
            <a:xfrm>
              <a:off x="3012" y="162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6" name="Rectangle 1102"/>
            <p:cNvSpPr>
              <a:spLocks noChangeArrowheads="1"/>
            </p:cNvSpPr>
            <p:nvPr/>
          </p:nvSpPr>
          <p:spPr bwMode="auto">
            <a:xfrm>
              <a:off x="3012" y="160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5" name="Rectangle 1101"/>
            <p:cNvSpPr>
              <a:spLocks noChangeArrowheads="1"/>
            </p:cNvSpPr>
            <p:nvPr/>
          </p:nvSpPr>
          <p:spPr bwMode="auto">
            <a:xfrm>
              <a:off x="3012" y="1494"/>
              <a:ext cx="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4" name="Rectangle 1100"/>
            <p:cNvSpPr>
              <a:spLocks noChangeArrowheads="1"/>
            </p:cNvSpPr>
            <p:nvPr/>
          </p:nvSpPr>
          <p:spPr bwMode="auto">
            <a:xfrm>
              <a:off x="3012" y="146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3" name="Rectangle 1099"/>
            <p:cNvSpPr>
              <a:spLocks noChangeArrowheads="1"/>
            </p:cNvSpPr>
            <p:nvPr/>
          </p:nvSpPr>
          <p:spPr bwMode="auto">
            <a:xfrm>
              <a:off x="3012" y="145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2" name="Rectangle 1098"/>
            <p:cNvSpPr>
              <a:spLocks noChangeArrowheads="1"/>
            </p:cNvSpPr>
            <p:nvPr/>
          </p:nvSpPr>
          <p:spPr bwMode="auto">
            <a:xfrm>
              <a:off x="3042" y="179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1" name="Rectangle 1097"/>
            <p:cNvSpPr>
              <a:spLocks noChangeArrowheads="1"/>
            </p:cNvSpPr>
            <p:nvPr/>
          </p:nvSpPr>
          <p:spPr bwMode="auto">
            <a:xfrm>
              <a:off x="3042" y="1752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0" name="Rectangle 1096"/>
            <p:cNvSpPr>
              <a:spLocks noChangeArrowheads="1"/>
            </p:cNvSpPr>
            <p:nvPr/>
          </p:nvSpPr>
          <p:spPr bwMode="auto">
            <a:xfrm>
              <a:off x="3042" y="174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9" name="Rectangle 1095"/>
            <p:cNvSpPr>
              <a:spLocks noChangeArrowheads="1"/>
            </p:cNvSpPr>
            <p:nvPr/>
          </p:nvSpPr>
          <p:spPr bwMode="auto">
            <a:xfrm>
              <a:off x="3042" y="172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8" name="Rectangle 1094"/>
            <p:cNvSpPr>
              <a:spLocks noChangeArrowheads="1"/>
            </p:cNvSpPr>
            <p:nvPr/>
          </p:nvSpPr>
          <p:spPr bwMode="auto">
            <a:xfrm>
              <a:off x="3042" y="170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7" name="Rectangle 1093"/>
            <p:cNvSpPr>
              <a:spLocks noChangeArrowheads="1"/>
            </p:cNvSpPr>
            <p:nvPr/>
          </p:nvSpPr>
          <p:spPr bwMode="auto">
            <a:xfrm>
              <a:off x="3042" y="1668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6" name="Rectangle 1092"/>
            <p:cNvSpPr>
              <a:spLocks noChangeArrowheads="1"/>
            </p:cNvSpPr>
            <p:nvPr/>
          </p:nvSpPr>
          <p:spPr bwMode="auto">
            <a:xfrm>
              <a:off x="3042" y="166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5" name="Freeform 1091"/>
            <p:cNvSpPr>
              <a:spLocks/>
            </p:cNvSpPr>
            <p:nvPr/>
          </p:nvSpPr>
          <p:spPr bwMode="auto">
            <a:xfrm>
              <a:off x="3042" y="165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4" name="Rectangle 1090"/>
            <p:cNvSpPr>
              <a:spLocks noChangeArrowheads="1"/>
            </p:cNvSpPr>
            <p:nvPr/>
          </p:nvSpPr>
          <p:spPr bwMode="auto">
            <a:xfrm>
              <a:off x="3066" y="1542"/>
              <a:ext cx="1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3" name="Rectangle 1089"/>
            <p:cNvSpPr>
              <a:spLocks noChangeArrowheads="1"/>
            </p:cNvSpPr>
            <p:nvPr/>
          </p:nvSpPr>
          <p:spPr bwMode="auto">
            <a:xfrm>
              <a:off x="3066" y="1452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2" name="Rectangle 1088"/>
            <p:cNvSpPr>
              <a:spLocks noChangeArrowheads="1"/>
            </p:cNvSpPr>
            <p:nvPr/>
          </p:nvSpPr>
          <p:spPr bwMode="auto">
            <a:xfrm>
              <a:off x="3066" y="141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1" name="Rectangle 1087"/>
            <p:cNvSpPr>
              <a:spLocks noChangeArrowheads="1"/>
            </p:cNvSpPr>
            <p:nvPr/>
          </p:nvSpPr>
          <p:spPr bwMode="auto">
            <a:xfrm>
              <a:off x="3066" y="1356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0" name="Rectangle 1086"/>
            <p:cNvSpPr>
              <a:spLocks noChangeArrowheads="1"/>
            </p:cNvSpPr>
            <p:nvPr/>
          </p:nvSpPr>
          <p:spPr bwMode="auto">
            <a:xfrm>
              <a:off x="3066" y="1272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9" name="Rectangle 1085"/>
            <p:cNvSpPr>
              <a:spLocks noChangeArrowheads="1"/>
            </p:cNvSpPr>
            <p:nvPr/>
          </p:nvSpPr>
          <p:spPr bwMode="auto">
            <a:xfrm>
              <a:off x="3066" y="127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8" name="Freeform 1084"/>
            <p:cNvSpPr>
              <a:spLocks/>
            </p:cNvSpPr>
            <p:nvPr/>
          </p:nvSpPr>
          <p:spPr bwMode="auto">
            <a:xfrm>
              <a:off x="3066" y="126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7" name="Rectangle 1083"/>
            <p:cNvSpPr>
              <a:spLocks noChangeArrowheads="1"/>
            </p:cNvSpPr>
            <p:nvPr/>
          </p:nvSpPr>
          <p:spPr bwMode="auto">
            <a:xfrm>
              <a:off x="3066" y="126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Rectangle 1082"/>
            <p:cNvSpPr>
              <a:spLocks noChangeArrowheads="1"/>
            </p:cNvSpPr>
            <p:nvPr/>
          </p:nvSpPr>
          <p:spPr bwMode="auto">
            <a:xfrm>
              <a:off x="3096" y="180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Rectangle 1081"/>
            <p:cNvSpPr>
              <a:spLocks noChangeArrowheads="1"/>
            </p:cNvSpPr>
            <p:nvPr/>
          </p:nvSpPr>
          <p:spPr bwMode="auto">
            <a:xfrm>
              <a:off x="3096" y="1776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Rectangle 1080"/>
            <p:cNvSpPr>
              <a:spLocks noChangeArrowheads="1"/>
            </p:cNvSpPr>
            <p:nvPr/>
          </p:nvSpPr>
          <p:spPr bwMode="auto">
            <a:xfrm>
              <a:off x="3096" y="17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Freeform 1079"/>
            <p:cNvSpPr>
              <a:spLocks/>
            </p:cNvSpPr>
            <p:nvPr/>
          </p:nvSpPr>
          <p:spPr bwMode="auto">
            <a:xfrm>
              <a:off x="3096" y="17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2" name="Rectangle 1078"/>
            <p:cNvSpPr>
              <a:spLocks noChangeArrowheads="1"/>
            </p:cNvSpPr>
            <p:nvPr/>
          </p:nvSpPr>
          <p:spPr bwMode="auto">
            <a:xfrm>
              <a:off x="3096" y="1560"/>
              <a:ext cx="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1" name="Rectangle 1077"/>
            <p:cNvSpPr>
              <a:spLocks noChangeArrowheads="1"/>
            </p:cNvSpPr>
            <p:nvPr/>
          </p:nvSpPr>
          <p:spPr bwMode="auto">
            <a:xfrm>
              <a:off x="3096" y="154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Rectangle 1076"/>
            <p:cNvSpPr>
              <a:spLocks noChangeArrowheads="1"/>
            </p:cNvSpPr>
            <p:nvPr/>
          </p:nvSpPr>
          <p:spPr bwMode="auto">
            <a:xfrm>
              <a:off x="3096" y="150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Rectangle 1075"/>
            <p:cNvSpPr>
              <a:spLocks noChangeArrowheads="1"/>
            </p:cNvSpPr>
            <p:nvPr/>
          </p:nvSpPr>
          <p:spPr bwMode="auto">
            <a:xfrm>
              <a:off x="3096" y="150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Freeform 1074"/>
            <p:cNvSpPr>
              <a:spLocks/>
            </p:cNvSpPr>
            <p:nvPr/>
          </p:nvSpPr>
          <p:spPr bwMode="auto">
            <a:xfrm>
              <a:off x="3096" y="149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7" name="Rectangle 1073"/>
            <p:cNvSpPr>
              <a:spLocks noChangeArrowheads="1"/>
            </p:cNvSpPr>
            <p:nvPr/>
          </p:nvSpPr>
          <p:spPr bwMode="auto">
            <a:xfrm>
              <a:off x="3120" y="1656"/>
              <a:ext cx="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Rectangle 1072"/>
            <p:cNvSpPr>
              <a:spLocks noChangeArrowheads="1"/>
            </p:cNvSpPr>
            <p:nvPr/>
          </p:nvSpPr>
          <p:spPr bwMode="auto">
            <a:xfrm>
              <a:off x="3120" y="161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Rectangle 1071"/>
            <p:cNvSpPr>
              <a:spLocks noChangeArrowheads="1"/>
            </p:cNvSpPr>
            <p:nvPr/>
          </p:nvSpPr>
          <p:spPr bwMode="auto">
            <a:xfrm>
              <a:off x="3120" y="158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Rectangle 1070"/>
            <p:cNvSpPr>
              <a:spLocks noChangeArrowheads="1"/>
            </p:cNvSpPr>
            <p:nvPr/>
          </p:nvSpPr>
          <p:spPr bwMode="auto">
            <a:xfrm>
              <a:off x="3120" y="152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Rectangle 1069"/>
            <p:cNvSpPr>
              <a:spLocks noChangeArrowheads="1"/>
            </p:cNvSpPr>
            <p:nvPr/>
          </p:nvSpPr>
          <p:spPr bwMode="auto">
            <a:xfrm>
              <a:off x="3120" y="146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2" name="Rectangle 1068"/>
            <p:cNvSpPr>
              <a:spLocks noChangeArrowheads="1"/>
            </p:cNvSpPr>
            <p:nvPr/>
          </p:nvSpPr>
          <p:spPr bwMode="auto">
            <a:xfrm>
              <a:off x="3120" y="146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1" name="Freeform 1067"/>
            <p:cNvSpPr>
              <a:spLocks/>
            </p:cNvSpPr>
            <p:nvPr/>
          </p:nvSpPr>
          <p:spPr bwMode="auto">
            <a:xfrm>
              <a:off x="3120" y="145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0" name="Rectangle 1066"/>
            <p:cNvSpPr>
              <a:spLocks noChangeArrowheads="1"/>
            </p:cNvSpPr>
            <p:nvPr/>
          </p:nvSpPr>
          <p:spPr bwMode="auto">
            <a:xfrm>
              <a:off x="3120" y="145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9" name="Rectangle 1065"/>
            <p:cNvSpPr>
              <a:spLocks noChangeArrowheads="1"/>
            </p:cNvSpPr>
            <p:nvPr/>
          </p:nvSpPr>
          <p:spPr bwMode="auto">
            <a:xfrm>
              <a:off x="3144" y="1758"/>
              <a:ext cx="18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8" name="Rectangle 1064"/>
            <p:cNvSpPr>
              <a:spLocks noChangeArrowheads="1"/>
            </p:cNvSpPr>
            <p:nvPr/>
          </p:nvSpPr>
          <p:spPr bwMode="auto">
            <a:xfrm>
              <a:off x="3144" y="1686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Rectangle 1063"/>
            <p:cNvSpPr>
              <a:spLocks noChangeArrowheads="1"/>
            </p:cNvSpPr>
            <p:nvPr/>
          </p:nvSpPr>
          <p:spPr bwMode="auto">
            <a:xfrm>
              <a:off x="3144" y="166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Rectangle 1062"/>
            <p:cNvSpPr>
              <a:spLocks noChangeArrowheads="1"/>
            </p:cNvSpPr>
            <p:nvPr/>
          </p:nvSpPr>
          <p:spPr bwMode="auto">
            <a:xfrm>
              <a:off x="3144" y="1650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Rectangle 1061"/>
            <p:cNvSpPr>
              <a:spLocks noChangeArrowheads="1"/>
            </p:cNvSpPr>
            <p:nvPr/>
          </p:nvSpPr>
          <p:spPr bwMode="auto">
            <a:xfrm>
              <a:off x="3144" y="160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Rectangle 1060"/>
            <p:cNvSpPr>
              <a:spLocks noChangeArrowheads="1"/>
            </p:cNvSpPr>
            <p:nvPr/>
          </p:nvSpPr>
          <p:spPr bwMode="auto">
            <a:xfrm>
              <a:off x="3144" y="160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Freeform 1059"/>
            <p:cNvSpPr>
              <a:spLocks/>
            </p:cNvSpPr>
            <p:nvPr/>
          </p:nvSpPr>
          <p:spPr bwMode="auto">
            <a:xfrm>
              <a:off x="3144" y="159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Rectangle 1058"/>
            <p:cNvSpPr>
              <a:spLocks noChangeArrowheads="1"/>
            </p:cNvSpPr>
            <p:nvPr/>
          </p:nvSpPr>
          <p:spPr bwMode="auto">
            <a:xfrm>
              <a:off x="3144" y="159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1" name="Rectangle 1057"/>
            <p:cNvSpPr>
              <a:spLocks noChangeArrowheads="1"/>
            </p:cNvSpPr>
            <p:nvPr/>
          </p:nvSpPr>
          <p:spPr bwMode="auto">
            <a:xfrm>
              <a:off x="3174" y="1680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0" name="Rectangle 1056"/>
            <p:cNvSpPr>
              <a:spLocks noChangeArrowheads="1"/>
            </p:cNvSpPr>
            <p:nvPr/>
          </p:nvSpPr>
          <p:spPr bwMode="auto">
            <a:xfrm>
              <a:off x="3174" y="1590"/>
              <a:ext cx="1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9" name="Rectangle 1055"/>
            <p:cNvSpPr>
              <a:spLocks noChangeArrowheads="1"/>
            </p:cNvSpPr>
            <p:nvPr/>
          </p:nvSpPr>
          <p:spPr bwMode="auto">
            <a:xfrm>
              <a:off x="3174" y="156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8" name="Rectangle 1054"/>
            <p:cNvSpPr>
              <a:spLocks noChangeArrowheads="1"/>
            </p:cNvSpPr>
            <p:nvPr/>
          </p:nvSpPr>
          <p:spPr bwMode="auto">
            <a:xfrm>
              <a:off x="3174" y="154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7" name="Rectangle 1053"/>
            <p:cNvSpPr>
              <a:spLocks noChangeArrowheads="1"/>
            </p:cNvSpPr>
            <p:nvPr/>
          </p:nvSpPr>
          <p:spPr bwMode="auto">
            <a:xfrm>
              <a:off x="3174" y="1434"/>
              <a:ext cx="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Rectangle 1052"/>
            <p:cNvSpPr>
              <a:spLocks noChangeArrowheads="1"/>
            </p:cNvSpPr>
            <p:nvPr/>
          </p:nvSpPr>
          <p:spPr bwMode="auto">
            <a:xfrm>
              <a:off x="3174" y="137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Rectangle 1051"/>
            <p:cNvSpPr>
              <a:spLocks noChangeArrowheads="1"/>
            </p:cNvSpPr>
            <p:nvPr/>
          </p:nvSpPr>
          <p:spPr bwMode="auto">
            <a:xfrm>
              <a:off x="3174" y="136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4" name="Rectangle 1050"/>
            <p:cNvSpPr>
              <a:spLocks noChangeArrowheads="1"/>
            </p:cNvSpPr>
            <p:nvPr/>
          </p:nvSpPr>
          <p:spPr bwMode="auto">
            <a:xfrm>
              <a:off x="3198" y="178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3" name="Rectangle 1049"/>
            <p:cNvSpPr>
              <a:spLocks noChangeArrowheads="1"/>
            </p:cNvSpPr>
            <p:nvPr/>
          </p:nvSpPr>
          <p:spPr bwMode="auto">
            <a:xfrm>
              <a:off x="3198" y="177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Rectangle 1048"/>
            <p:cNvSpPr>
              <a:spLocks noChangeArrowheads="1"/>
            </p:cNvSpPr>
            <p:nvPr/>
          </p:nvSpPr>
          <p:spPr bwMode="auto">
            <a:xfrm>
              <a:off x="3198" y="175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Rectangle 1047"/>
            <p:cNvSpPr>
              <a:spLocks noChangeArrowheads="1"/>
            </p:cNvSpPr>
            <p:nvPr/>
          </p:nvSpPr>
          <p:spPr bwMode="auto">
            <a:xfrm>
              <a:off x="3198" y="172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Rectangle 1046"/>
            <p:cNvSpPr>
              <a:spLocks noChangeArrowheads="1"/>
            </p:cNvSpPr>
            <p:nvPr/>
          </p:nvSpPr>
          <p:spPr bwMode="auto">
            <a:xfrm>
              <a:off x="3198" y="17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9" name="Rectangle 1045"/>
            <p:cNvSpPr>
              <a:spLocks noChangeArrowheads="1"/>
            </p:cNvSpPr>
            <p:nvPr/>
          </p:nvSpPr>
          <p:spPr bwMode="auto">
            <a:xfrm>
              <a:off x="3198" y="1698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Rectangle 1044"/>
            <p:cNvSpPr>
              <a:spLocks noChangeArrowheads="1"/>
            </p:cNvSpPr>
            <p:nvPr/>
          </p:nvSpPr>
          <p:spPr bwMode="auto">
            <a:xfrm>
              <a:off x="3198" y="169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7" name="Freeform 1043"/>
            <p:cNvSpPr>
              <a:spLocks/>
            </p:cNvSpPr>
            <p:nvPr/>
          </p:nvSpPr>
          <p:spPr bwMode="auto">
            <a:xfrm>
              <a:off x="3198" y="168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Rectangle 1042"/>
            <p:cNvSpPr>
              <a:spLocks noChangeArrowheads="1"/>
            </p:cNvSpPr>
            <p:nvPr/>
          </p:nvSpPr>
          <p:spPr bwMode="auto">
            <a:xfrm>
              <a:off x="3228" y="177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Rectangle 1041"/>
            <p:cNvSpPr>
              <a:spLocks noChangeArrowheads="1"/>
            </p:cNvSpPr>
            <p:nvPr/>
          </p:nvSpPr>
          <p:spPr bwMode="auto">
            <a:xfrm>
              <a:off x="3228" y="175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Rectangle 1040"/>
            <p:cNvSpPr>
              <a:spLocks noChangeArrowheads="1"/>
            </p:cNvSpPr>
            <p:nvPr/>
          </p:nvSpPr>
          <p:spPr bwMode="auto">
            <a:xfrm>
              <a:off x="3228" y="173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Rectangle 1039"/>
            <p:cNvSpPr>
              <a:spLocks noChangeArrowheads="1"/>
            </p:cNvSpPr>
            <p:nvPr/>
          </p:nvSpPr>
          <p:spPr bwMode="auto">
            <a:xfrm>
              <a:off x="3228" y="17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Rectangle 1038"/>
            <p:cNvSpPr>
              <a:spLocks noChangeArrowheads="1"/>
            </p:cNvSpPr>
            <p:nvPr/>
          </p:nvSpPr>
          <p:spPr bwMode="auto">
            <a:xfrm>
              <a:off x="3228" y="170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Rectangle 1037"/>
            <p:cNvSpPr>
              <a:spLocks noChangeArrowheads="1"/>
            </p:cNvSpPr>
            <p:nvPr/>
          </p:nvSpPr>
          <p:spPr bwMode="auto">
            <a:xfrm>
              <a:off x="3228" y="168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Rectangle 1036"/>
            <p:cNvSpPr>
              <a:spLocks noChangeArrowheads="1"/>
            </p:cNvSpPr>
            <p:nvPr/>
          </p:nvSpPr>
          <p:spPr bwMode="auto">
            <a:xfrm>
              <a:off x="3228" y="16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Rectangle 1035"/>
            <p:cNvSpPr>
              <a:spLocks noChangeArrowheads="1"/>
            </p:cNvSpPr>
            <p:nvPr/>
          </p:nvSpPr>
          <p:spPr bwMode="auto">
            <a:xfrm>
              <a:off x="3252" y="1692"/>
              <a:ext cx="1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Rectangle 1034"/>
            <p:cNvSpPr>
              <a:spLocks noChangeArrowheads="1"/>
            </p:cNvSpPr>
            <p:nvPr/>
          </p:nvSpPr>
          <p:spPr bwMode="auto">
            <a:xfrm>
              <a:off x="3252" y="1656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Rectangle 1033"/>
            <p:cNvSpPr>
              <a:spLocks noChangeArrowheads="1"/>
            </p:cNvSpPr>
            <p:nvPr/>
          </p:nvSpPr>
          <p:spPr bwMode="auto">
            <a:xfrm>
              <a:off x="3252" y="1614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Rectangle 1032"/>
            <p:cNvSpPr>
              <a:spLocks noChangeArrowheads="1"/>
            </p:cNvSpPr>
            <p:nvPr/>
          </p:nvSpPr>
          <p:spPr bwMode="auto">
            <a:xfrm>
              <a:off x="3252" y="159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Rectangle 1031"/>
            <p:cNvSpPr>
              <a:spLocks noChangeArrowheads="1"/>
            </p:cNvSpPr>
            <p:nvPr/>
          </p:nvSpPr>
          <p:spPr bwMode="auto">
            <a:xfrm>
              <a:off x="3252" y="1488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Rectangle 1030"/>
            <p:cNvSpPr>
              <a:spLocks noChangeArrowheads="1"/>
            </p:cNvSpPr>
            <p:nvPr/>
          </p:nvSpPr>
          <p:spPr bwMode="auto">
            <a:xfrm>
              <a:off x="3252" y="147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3" name="Rectangle 1029"/>
            <p:cNvSpPr>
              <a:spLocks noChangeArrowheads="1"/>
            </p:cNvSpPr>
            <p:nvPr/>
          </p:nvSpPr>
          <p:spPr bwMode="auto">
            <a:xfrm>
              <a:off x="3252" y="146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" name="Rectangle 1028"/>
            <p:cNvSpPr>
              <a:spLocks noChangeArrowheads="1"/>
            </p:cNvSpPr>
            <p:nvPr/>
          </p:nvSpPr>
          <p:spPr bwMode="auto">
            <a:xfrm>
              <a:off x="3282" y="1284"/>
              <a:ext cx="1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" name="Rectangle 1027"/>
            <p:cNvSpPr>
              <a:spLocks noChangeArrowheads="1"/>
            </p:cNvSpPr>
            <p:nvPr/>
          </p:nvSpPr>
          <p:spPr bwMode="auto">
            <a:xfrm>
              <a:off x="3282" y="1158"/>
              <a:ext cx="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0" name="Rectangle 1026"/>
            <p:cNvSpPr>
              <a:spLocks noChangeArrowheads="1"/>
            </p:cNvSpPr>
            <p:nvPr/>
          </p:nvSpPr>
          <p:spPr bwMode="auto">
            <a:xfrm>
              <a:off x="3282" y="1122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" name="Rectangle 1025"/>
            <p:cNvSpPr>
              <a:spLocks noChangeArrowheads="1"/>
            </p:cNvSpPr>
            <p:nvPr/>
          </p:nvSpPr>
          <p:spPr bwMode="auto">
            <a:xfrm>
              <a:off x="3282" y="1098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" name="Rectangle 1024"/>
            <p:cNvSpPr>
              <a:spLocks noChangeArrowheads="1"/>
            </p:cNvSpPr>
            <p:nvPr/>
          </p:nvSpPr>
          <p:spPr bwMode="auto">
            <a:xfrm>
              <a:off x="3282" y="1002"/>
              <a:ext cx="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7" name="Rectangle 1023"/>
            <p:cNvSpPr>
              <a:spLocks noChangeArrowheads="1"/>
            </p:cNvSpPr>
            <p:nvPr/>
          </p:nvSpPr>
          <p:spPr bwMode="auto">
            <a:xfrm>
              <a:off x="3282" y="100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6" name="Freeform 1022"/>
            <p:cNvSpPr>
              <a:spLocks/>
            </p:cNvSpPr>
            <p:nvPr/>
          </p:nvSpPr>
          <p:spPr bwMode="auto">
            <a:xfrm>
              <a:off x="3282" y="99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5" name="Rectangle 1021"/>
            <p:cNvSpPr>
              <a:spLocks noChangeArrowheads="1"/>
            </p:cNvSpPr>
            <p:nvPr/>
          </p:nvSpPr>
          <p:spPr bwMode="auto">
            <a:xfrm>
              <a:off x="3282" y="100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4" name="Freeform 1020"/>
            <p:cNvSpPr>
              <a:spLocks/>
            </p:cNvSpPr>
            <p:nvPr/>
          </p:nvSpPr>
          <p:spPr bwMode="auto">
            <a:xfrm>
              <a:off x="3282" y="99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3" name="Rectangle 1019"/>
            <p:cNvSpPr>
              <a:spLocks noChangeArrowheads="1"/>
            </p:cNvSpPr>
            <p:nvPr/>
          </p:nvSpPr>
          <p:spPr bwMode="auto">
            <a:xfrm>
              <a:off x="3306" y="1770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2" name="Rectangle 1018"/>
            <p:cNvSpPr>
              <a:spLocks noChangeArrowheads="1"/>
            </p:cNvSpPr>
            <p:nvPr/>
          </p:nvSpPr>
          <p:spPr bwMode="auto">
            <a:xfrm>
              <a:off x="3306" y="1722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1" name="Rectangle 1017"/>
            <p:cNvSpPr>
              <a:spLocks noChangeArrowheads="1"/>
            </p:cNvSpPr>
            <p:nvPr/>
          </p:nvSpPr>
          <p:spPr bwMode="auto">
            <a:xfrm>
              <a:off x="3306" y="170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0" name="Rectangle 1016"/>
            <p:cNvSpPr>
              <a:spLocks noChangeArrowheads="1"/>
            </p:cNvSpPr>
            <p:nvPr/>
          </p:nvSpPr>
          <p:spPr bwMode="auto">
            <a:xfrm>
              <a:off x="3306" y="1692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9" name="Rectangle 1015"/>
            <p:cNvSpPr>
              <a:spLocks noChangeArrowheads="1"/>
            </p:cNvSpPr>
            <p:nvPr/>
          </p:nvSpPr>
          <p:spPr bwMode="auto">
            <a:xfrm>
              <a:off x="3306" y="164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8" name="Rectangle 1014"/>
            <p:cNvSpPr>
              <a:spLocks noChangeArrowheads="1"/>
            </p:cNvSpPr>
            <p:nvPr/>
          </p:nvSpPr>
          <p:spPr bwMode="auto">
            <a:xfrm>
              <a:off x="3306" y="1626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7" name="Rectangle 1013"/>
            <p:cNvSpPr>
              <a:spLocks noChangeArrowheads="1"/>
            </p:cNvSpPr>
            <p:nvPr/>
          </p:nvSpPr>
          <p:spPr bwMode="auto">
            <a:xfrm>
              <a:off x="3306" y="162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6" name="Freeform 1012"/>
            <p:cNvSpPr>
              <a:spLocks/>
            </p:cNvSpPr>
            <p:nvPr/>
          </p:nvSpPr>
          <p:spPr bwMode="auto">
            <a:xfrm>
              <a:off x="3306" y="161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5" name="Rectangle 1011"/>
            <p:cNvSpPr>
              <a:spLocks noChangeArrowheads="1"/>
            </p:cNvSpPr>
            <p:nvPr/>
          </p:nvSpPr>
          <p:spPr bwMode="auto">
            <a:xfrm>
              <a:off x="3336" y="1404"/>
              <a:ext cx="1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4" name="Rectangle 1010"/>
            <p:cNvSpPr>
              <a:spLocks noChangeArrowheads="1"/>
            </p:cNvSpPr>
            <p:nvPr/>
          </p:nvSpPr>
          <p:spPr bwMode="auto">
            <a:xfrm>
              <a:off x="3336" y="1248"/>
              <a:ext cx="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3" name="Rectangle 1009"/>
            <p:cNvSpPr>
              <a:spLocks noChangeArrowheads="1"/>
            </p:cNvSpPr>
            <p:nvPr/>
          </p:nvSpPr>
          <p:spPr bwMode="auto">
            <a:xfrm>
              <a:off x="3336" y="1218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2" name="Rectangle 1008"/>
            <p:cNvSpPr>
              <a:spLocks noChangeArrowheads="1"/>
            </p:cNvSpPr>
            <p:nvPr/>
          </p:nvSpPr>
          <p:spPr bwMode="auto">
            <a:xfrm>
              <a:off x="3336" y="1194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1" name="Rectangle 1007"/>
            <p:cNvSpPr>
              <a:spLocks noChangeArrowheads="1"/>
            </p:cNvSpPr>
            <p:nvPr/>
          </p:nvSpPr>
          <p:spPr bwMode="auto">
            <a:xfrm>
              <a:off x="3336" y="1122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0" name="Rectangle 1006"/>
            <p:cNvSpPr>
              <a:spLocks noChangeArrowheads="1"/>
            </p:cNvSpPr>
            <p:nvPr/>
          </p:nvSpPr>
          <p:spPr bwMode="auto">
            <a:xfrm>
              <a:off x="3336" y="112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9" name="Freeform 1005"/>
            <p:cNvSpPr>
              <a:spLocks/>
            </p:cNvSpPr>
            <p:nvPr/>
          </p:nvSpPr>
          <p:spPr bwMode="auto">
            <a:xfrm>
              <a:off x="3336" y="111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8" name="Rectangle 1004"/>
            <p:cNvSpPr>
              <a:spLocks noChangeArrowheads="1"/>
            </p:cNvSpPr>
            <p:nvPr/>
          </p:nvSpPr>
          <p:spPr bwMode="auto">
            <a:xfrm>
              <a:off x="3336" y="1116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7" name="Rectangle 1003"/>
            <p:cNvSpPr>
              <a:spLocks noChangeArrowheads="1"/>
            </p:cNvSpPr>
            <p:nvPr/>
          </p:nvSpPr>
          <p:spPr bwMode="auto">
            <a:xfrm>
              <a:off x="3360" y="1680"/>
              <a:ext cx="1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6" name="Rectangle 1002"/>
            <p:cNvSpPr>
              <a:spLocks noChangeArrowheads="1"/>
            </p:cNvSpPr>
            <p:nvPr/>
          </p:nvSpPr>
          <p:spPr bwMode="auto">
            <a:xfrm>
              <a:off x="3360" y="1578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5" name="Rectangle 1001"/>
            <p:cNvSpPr>
              <a:spLocks noChangeArrowheads="1"/>
            </p:cNvSpPr>
            <p:nvPr/>
          </p:nvSpPr>
          <p:spPr bwMode="auto">
            <a:xfrm>
              <a:off x="3360" y="157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4" name="Freeform 1000"/>
            <p:cNvSpPr>
              <a:spLocks/>
            </p:cNvSpPr>
            <p:nvPr/>
          </p:nvSpPr>
          <p:spPr bwMode="auto">
            <a:xfrm>
              <a:off x="3360" y="156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3" name="Rectangle 999"/>
            <p:cNvSpPr>
              <a:spLocks noChangeArrowheads="1"/>
            </p:cNvSpPr>
            <p:nvPr/>
          </p:nvSpPr>
          <p:spPr bwMode="auto">
            <a:xfrm>
              <a:off x="3360" y="1152"/>
              <a:ext cx="1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2" name="Rectangle 998"/>
            <p:cNvSpPr>
              <a:spLocks noChangeArrowheads="1"/>
            </p:cNvSpPr>
            <p:nvPr/>
          </p:nvSpPr>
          <p:spPr bwMode="auto">
            <a:xfrm>
              <a:off x="3360" y="1122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1" name="Rectangle 997"/>
            <p:cNvSpPr>
              <a:spLocks noChangeArrowheads="1"/>
            </p:cNvSpPr>
            <p:nvPr/>
          </p:nvSpPr>
          <p:spPr bwMode="auto">
            <a:xfrm>
              <a:off x="3360" y="112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0" name="Freeform 996"/>
            <p:cNvSpPr>
              <a:spLocks/>
            </p:cNvSpPr>
            <p:nvPr/>
          </p:nvSpPr>
          <p:spPr bwMode="auto">
            <a:xfrm>
              <a:off x="3360" y="111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9" name="Rectangle 995"/>
            <p:cNvSpPr>
              <a:spLocks noChangeArrowheads="1"/>
            </p:cNvSpPr>
            <p:nvPr/>
          </p:nvSpPr>
          <p:spPr bwMode="auto">
            <a:xfrm>
              <a:off x="3360" y="1056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8" name="Rectangle 994"/>
            <p:cNvSpPr>
              <a:spLocks noChangeArrowheads="1"/>
            </p:cNvSpPr>
            <p:nvPr/>
          </p:nvSpPr>
          <p:spPr bwMode="auto">
            <a:xfrm>
              <a:off x="3384" y="1698"/>
              <a:ext cx="1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7" name="Rectangle 993"/>
            <p:cNvSpPr>
              <a:spLocks noChangeArrowheads="1"/>
            </p:cNvSpPr>
            <p:nvPr/>
          </p:nvSpPr>
          <p:spPr bwMode="auto">
            <a:xfrm>
              <a:off x="3384" y="1626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6" name="Rectangle 992"/>
            <p:cNvSpPr>
              <a:spLocks noChangeArrowheads="1"/>
            </p:cNvSpPr>
            <p:nvPr/>
          </p:nvSpPr>
          <p:spPr bwMode="auto">
            <a:xfrm>
              <a:off x="3384" y="1602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5" name="Rectangle 991"/>
            <p:cNvSpPr>
              <a:spLocks noChangeArrowheads="1"/>
            </p:cNvSpPr>
            <p:nvPr/>
          </p:nvSpPr>
          <p:spPr bwMode="auto">
            <a:xfrm>
              <a:off x="3384" y="1554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4" name="Rectangle 990"/>
            <p:cNvSpPr>
              <a:spLocks noChangeArrowheads="1"/>
            </p:cNvSpPr>
            <p:nvPr/>
          </p:nvSpPr>
          <p:spPr bwMode="auto">
            <a:xfrm>
              <a:off x="3384" y="149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3" name="Rectangle 989"/>
            <p:cNvSpPr>
              <a:spLocks noChangeArrowheads="1"/>
            </p:cNvSpPr>
            <p:nvPr/>
          </p:nvSpPr>
          <p:spPr bwMode="auto">
            <a:xfrm>
              <a:off x="3384" y="149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2" name="Freeform 988"/>
            <p:cNvSpPr>
              <a:spLocks/>
            </p:cNvSpPr>
            <p:nvPr/>
          </p:nvSpPr>
          <p:spPr bwMode="auto">
            <a:xfrm>
              <a:off x="3384" y="148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1" name="Rectangle 987"/>
            <p:cNvSpPr>
              <a:spLocks noChangeArrowheads="1"/>
            </p:cNvSpPr>
            <p:nvPr/>
          </p:nvSpPr>
          <p:spPr bwMode="auto">
            <a:xfrm>
              <a:off x="3384" y="148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0" name="Rectangle 986"/>
            <p:cNvSpPr>
              <a:spLocks noChangeArrowheads="1"/>
            </p:cNvSpPr>
            <p:nvPr/>
          </p:nvSpPr>
          <p:spPr bwMode="auto">
            <a:xfrm>
              <a:off x="3414" y="642"/>
              <a:ext cx="1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9" name="Rectangle 985"/>
            <p:cNvSpPr>
              <a:spLocks noChangeArrowheads="1"/>
            </p:cNvSpPr>
            <p:nvPr/>
          </p:nvSpPr>
          <p:spPr bwMode="auto">
            <a:xfrm>
              <a:off x="3414" y="450"/>
              <a:ext cx="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8" name="Rectangle 984"/>
            <p:cNvSpPr>
              <a:spLocks noChangeArrowheads="1"/>
            </p:cNvSpPr>
            <p:nvPr/>
          </p:nvSpPr>
          <p:spPr bwMode="auto">
            <a:xfrm>
              <a:off x="3414" y="408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7" name="Rectangle 983"/>
            <p:cNvSpPr>
              <a:spLocks noChangeArrowheads="1"/>
            </p:cNvSpPr>
            <p:nvPr/>
          </p:nvSpPr>
          <p:spPr bwMode="auto">
            <a:xfrm>
              <a:off x="3414" y="360"/>
              <a:ext cx="1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6" name="Rectangle 982"/>
            <p:cNvSpPr>
              <a:spLocks noChangeArrowheads="1"/>
            </p:cNvSpPr>
            <p:nvPr/>
          </p:nvSpPr>
          <p:spPr bwMode="auto">
            <a:xfrm>
              <a:off x="3414" y="276"/>
              <a:ext cx="1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5" name="Rectangle 981"/>
            <p:cNvSpPr>
              <a:spLocks noChangeArrowheads="1"/>
            </p:cNvSpPr>
            <p:nvPr/>
          </p:nvSpPr>
          <p:spPr bwMode="auto">
            <a:xfrm>
              <a:off x="3414" y="276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4" name="Freeform 980"/>
            <p:cNvSpPr>
              <a:spLocks/>
            </p:cNvSpPr>
            <p:nvPr/>
          </p:nvSpPr>
          <p:spPr bwMode="auto">
            <a:xfrm>
              <a:off x="3414" y="264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3" name="Rectangle 979"/>
            <p:cNvSpPr>
              <a:spLocks noChangeArrowheads="1"/>
            </p:cNvSpPr>
            <p:nvPr/>
          </p:nvSpPr>
          <p:spPr bwMode="auto">
            <a:xfrm>
              <a:off x="3414" y="264"/>
              <a:ext cx="18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2" name="Rectangle 978"/>
            <p:cNvSpPr>
              <a:spLocks noChangeArrowheads="1"/>
            </p:cNvSpPr>
            <p:nvPr/>
          </p:nvSpPr>
          <p:spPr bwMode="auto">
            <a:xfrm>
              <a:off x="3438" y="1200"/>
              <a:ext cx="1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1" name="Rectangle 977"/>
            <p:cNvSpPr>
              <a:spLocks noChangeArrowheads="1"/>
            </p:cNvSpPr>
            <p:nvPr/>
          </p:nvSpPr>
          <p:spPr bwMode="auto">
            <a:xfrm>
              <a:off x="3438" y="1050"/>
              <a:ext cx="1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0" name="Rectangle 976"/>
            <p:cNvSpPr>
              <a:spLocks noChangeArrowheads="1"/>
            </p:cNvSpPr>
            <p:nvPr/>
          </p:nvSpPr>
          <p:spPr bwMode="auto">
            <a:xfrm>
              <a:off x="3438" y="1014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9" name="Rectangle 975"/>
            <p:cNvSpPr>
              <a:spLocks noChangeArrowheads="1"/>
            </p:cNvSpPr>
            <p:nvPr/>
          </p:nvSpPr>
          <p:spPr bwMode="auto">
            <a:xfrm>
              <a:off x="3438" y="101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8" name="Freeform 974"/>
            <p:cNvSpPr>
              <a:spLocks/>
            </p:cNvSpPr>
            <p:nvPr/>
          </p:nvSpPr>
          <p:spPr bwMode="auto">
            <a:xfrm>
              <a:off x="3438" y="100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7" name="Rectangle 973"/>
            <p:cNvSpPr>
              <a:spLocks noChangeArrowheads="1"/>
            </p:cNvSpPr>
            <p:nvPr/>
          </p:nvSpPr>
          <p:spPr bwMode="auto">
            <a:xfrm>
              <a:off x="3438" y="948"/>
              <a:ext cx="18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6" name="Rectangle 972"/>
            <p:cNvSpPr>
              <a:spLocks noChangeArrowheads="1"/>
            </p:cNvSpPr>
            <p:nvPr/>
          </p:nvSpPr>
          <p:spPr bwMode="auto">
            <a:xfrm>
              <a:off x="3438" y="94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5" name="Freeform 971"/>
            <p:cNvSpPr>
              <a:spLocks/>
            </p:cNvSpPr>
            <p:nvPr/>
          </p:nvSpPr>
          <p:spPr bwMode="auto">
            <a:xfrm>
              <a:off x="3438" y="93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4" name="Rectangle 970"/>
            <p:cNvSpPr>
              <a:spLocks noChangeArrowheads="1"/>
            </p:cNvSpPr>
            <p:nvPr/>
          </p:nvSpPr>
          <p:spPr bwMode="auto">
            <a:xfrm>
              <a:off x="3438" y="94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3" name="Freeform 969"/>
            <p:cNvSpPr>
              <a:spLocks/>
            </p:cNvSpPr>
            <p:nvPr/>
          </p:nvSpPr>
          <p:spPr bwMode="auto">
            <a:xfrm>
              <a:off x="3438" y="93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2" name="Rectangle 968"/>
            <p:cNvSpPr>
              <a:spLocks noChangeArrowheads="1"/>
            </p:cNvSpPr>
            <p:nvPr/>
          </p:nvSpPr>
          <p:spPr bwMode="auto">
            <a:xfrm>
              <a:off x="3468" y="1098"/>
              <a:ext cx="18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1" name="Rectangle 967"/>
            <p:cNvSpPr>
              <a:spLocks noChangeArrowheads="1"/>
            </p:cNvSpPr>
            <p:nvPr/>
          </p:nvSpPr>
          <p:spPr bwMode="auto">
            <a:xfrm>
              <a:off x="3468" y="954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0" name="Rectangle 966"/>
            <p:cNvSpPr>
              <a:spLocks noChangeArrowheads="1"/>
            </p:cNvSpPr>
            <p:nvPr/>
          </p:nvSpPr>
          <p:spPr bwMode="auto">
            <a:xfrm>
              <a:off x="3468" y="89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9" name="Rectangle 965"/>
            <p:cNvSpPr>
              <a:spLocks noChangeArrowheads="1"/>
            </p:cNvSpPr>
            <p:nvPr/>
          </p:nvSpPr>
          <p:spPr bwMode="auto">
            <a:xfrm>
              <a:off x="3468" y="87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8" name="Rectangle 964"/>
            <p:cNvSpPr>
              <a:spLocks noChangeArrowheads="1"/>
            </p:cNvSpPr>
            <p:nvPr/>
          </p:nvSpPr>
          <p:spPr bwMode="auto">
            <a:xfrm>
              <a:off x="3468" y="768"/>
              <a:ext cx="1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7" name="Rectangle 963"/>
            <p:cNvSpPr>
              <a:spLocks noChangeArrowheads="1"/>
            </p:cNvSpPr>
            <p:nvPr/>
          </p:nvSpPr>
          <p:spPr bwMode="auto">
            <a:xfrm>
              <a:off x="3468" y="768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6" name="Freeform 962"/>
            <p:cNvSpPr>
              <a:spLocks/>
            </p:cNvSpPr>
            <p:nvPr/>
          </p:nvSpPr>
          <p:spPr bwMode="auto">
            <a:xfrm>
              <a:off x="3468" y="756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5" name="Rectangle 961"/>
            <p:cNvSpPr>
              <a:spLocks noChangeArrowheads="1"/>
            </p:cNvSpPr>
            <p:nvPr/>
          </p:nvSpPr>
          <p:spPr bwMode="auto">
            <a:xfrm>
              <a:off x="3468" y="762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4" name="Rectangle 960"/>
            <p:cNvSpPr>
              <a:spLocks noChangeArrowheads="1"/>
            </p:cNvSpPr>
            <p:nvPr/>
          </p:nvSpPr>
          <p:spPr bwMode="auto">
            <a:xfrm>
              <a:off x="3492" y="1668"/>
              <a:ext cx="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3" name="Rectangle 959"/>
            <p:cNvSpPr>
              <a:spLocks noChangeArrowheads="1"/>
            </p:cNvSpPr>
            <p:nvPr/>
          </p:nvSpPr>
          <p:spPr bwMode="auto">
            <a:xfrm>
              <a:off x="3492" y="1596"/>
              <a:ext cx="1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2" name="Rectangle 958"/>
            <p:cNvSpPr>
              <a:spLocks noChangeArrowheads="1"/>
            </p:cNvSpPr>
            <p:nvPr/>
          </p:nvSpPr>
          <p:spPr bwMode="auto">
            <a:xfrm>
              <a:off x="3492" y="157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1" name="Rectangle 957"/>
            <p:cNvSpPr>
              <a:spLocks noChangeArrowheads="1"/>
            </p:cNvSpPr>
            <p:nvPr/>
          </p:nvSpPr>
          <p:spPr bwMode="auto">
            <a:xfrm>
              <a:off x="3492" y="156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0" name="Rectangle 956"/>
            <p:cNvSpPr>
              <a:spLocks noChangeArrowheads="1"/>
            </p:cNvSpPr>
            <p:nvPr/>
          </p:nvSpPr>
          <p:spPr bwMode="auto">
            <a:xfrm>
              <a:off x="3492" y="1530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9" name="Rectangle 955"/>
            <p:cNvSpPr>
              <a:spLocks noChangeArrowheads="1"/>
            </p:cNvSpPr>
            <p:nvPr/>
          </p:nvSpPr>
          <p:spPr bwMode="auto">
            <a:xfrm>
              <a:off x="3492" y="1512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8" name="Rectangle 954"/>
            <p:cNvSpPr>
              <a:spLocks noChangeArrowheads="1"/>
            </p:cNvSpPr>
            <p:nvPr/>
          </p:nvSpPr>
          <p:spPr bwMode="auto">
            <a:xfrm>
              <a:off x="3492" y="151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7" name="Freeform 953"/>
            <p:cNvSpPr>
              <a:spLocks/>
            </p:cNvSpPr>
            <p:nvPr/>
          </p:nvSpPr>
          <p:spPr bwMode="auto">
            <a:xfrm>
              <a:off x="3492" y="150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6" name="Rectangle 952"/>
            <p:cNvSpPr>
              <a:spLocks noChangeArrowheads="1"/>
            </p:cNvSpPr>
            <p:nvPr/>
          </p:nvSpPr>
          <p:spPr bwMode="auto">
            <a:xfrm>
              <a:off x="3522" y="1194"/>
              <a:ext cx="1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5" name="Rectangle 951"/>
            <p:cNvSpPr>
              <a:spLocks noChangeArrowheads="1"/>
            </p:cNvSpPr>
            <p:nvPr/>
          </p:nvSpPr>
          <p:spPr bwMode="auto">
            <a:xfrm>
              <a:off x="3522" y="1014"/>
              <a:ext cx="1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4" name="Rectangle 950"/>
            <p:cNvSpPr>
              <a:spLocks noChangeArrowheads="1"/>
            </p:cNvSpPr>
            <p:nvPr/>
          </p:nvSpPr>
          <p:spPr bwMode="auto">
            <a:xfrm>
              <a:off x="3522" y="978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3" name="Rectangle 949"/>
            <p:cNvSpPr>
              <a:spLocks noChangeArrowheads="1"/>
            </p:cNvSpPr>
            <p:nvPr/>
          </p:nvSpPr>
          <p:spPr bwMode="auto">
            <a:xfrm>
              <a:off x="3522" y="96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2" name="Rectangle 948"/>
            <p:cNvSpPr>
              <a:spLocks noChangeArrowheads="1"/>
            </p:cNvSpPr>
            <p:nvPr/>
          </p:nvSpPr>
          <p:spPr bwMode="auto">
            <a:xfrm>
              <a:off x="3522" y="882"/>
              <a:ext cx="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1" name="Rectangle 947"/>
            <p:cNvSpPr>
              <a:spLocks noChangeArrowheads="1"/>
            </p:cNvSpPr>
            <p:nvPr/>
          </p:nvSpPr>
          <p:spPr bwMode="auto">
            <a:xfrm>
              <a:off x="3522" y="88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0" name="Freeform 946"/>
            <p:cNvSpPr>
              <a:spLocks/>
            </p:cNvSpPr>
            <p:nvPr/>
          </p:nvSpPr>
          <p:spPr bwMode="auto">
            <a:xfrm>
              <a:off x="3522" y="87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9" name="Rectangle 945"/>
            <p:cNvSpPr>
              <a:spLocks noChangeArrowheads="1"/>
            </p:cNvSpPr>
            <p:nvPr/>
          </p:nvSpPr>
          <p:spPr bwMode="auto">
            <a:xfrm>
              <a:off x="3522" y="882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8" name="Freeform 944"/>
            <p:cNvSpPr>
              <a:spLocks/>
            </p:cNvSpPr>
            <p:nvPr/>
          </p:nvSpPr>
          <p:spPr bwMode="auto">
            <a:xfrm>
              <a:off x="3522" y="870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7" name="Rectangle 943"/>
            <p:cNvSpPr>
              <a:spLocks noChangeArrowheads="1"/>
            </p:cNvSpPr>
            <p:nvPr/>
          </p:nvSpPr>
          <p:spPr bwMode="auto">
            <a:xfrm>
              <a:off x="3546" y="1380"/>
              <a:ext cx="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6" name="Rectangle 942"/>
            <p:cNvSpPr>
              <a:spLocks noChangeArrowheads="1"/>
            </p:cNvSpPr>
            <p:nvPr/>
          </p:nvSpPr>
          <p:spPr bwMode="auto">
            <a:xfrm>
              <a:off x="3546" y="1104"/>
              <a:ext cx="1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5" name="Rectangle 941"/>
            <p:cNvSpPr>
              <a:spLocks noChangeArrowheads="1"/>
            </p:cNvSpPr>
            <p:nvPr/>
          </p:nvSpPr>
          <p:spPr bwMode="auto">
            <a:xfrm>
              <a:off x="3546" y="1080"/>
              <a:ext cx="1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4" name="Rectangle 940"/>
            <p:cNvSpPr>
              <a:spLocks noChangeArrowheads="1"/>
            </p:cNvSpPr>
            <p:nvPr/>
          </p:nvSpPr>
          <p:spPr bwMode="auto">
            <a:xfrm>
              <a:off x="3546" y="1074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3" name="Rectangle 939"/>
            <p:cNvSpPr>
              <a:spLocks noChangeArrowheads="1"/>
            </p:cNvSpPr>
            <p:nvPr/>
          </p:nvSpPr>
          <p:spPr bwMode="auto">
            <a:xfrm>
              <a:off x="3546" y="1014"/>
              <a:ext cx="18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2" name="Rectangle 938"/>
            <p:cNvSpPr>
              <a:spLocks noChangeArrowheads="1"/>
            </p:cNvSpPr>
            <p:nvPr/>
          </p:nvSpPr>
          <p:spPr bwMode="auto">
            <a:xfrm>
              <a:off x="3546" y="101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1" name="Freeform 937"/>
            <p:cNvSpPr>
              <a:spLocks/>
            </p:cNvSpPr>
            <p:nvPr/>
          </p:nvSpPr>
          <p:spPr bwMode="auto">
            <a:xfrm>
              <a:off x="3546" y="100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0" name="Rectangle 936"/>
            <p:cNvSpPr>
              <a:spLocks noChangeArrowheads="1"/>
            </p:cNvSpPr>
            <p:nvPr/>
          </p:nvSpPr>
          <p:spPr bwMode="auto">
            <a:xfrm>
              <a:off x="3546" y="1014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9" name="Freeform 935"/>
            <p:cNvSpPr>
              <a:spLocks/>
            </p:cNvSpPr>
            <p:nvPr/>
          </p:nvSpPr>
          <p:spPr bwMode="auto">
            <a:xfrm>
              <a:off x="3546" y="1002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8" name="Rectangle 934"/>
            <p:cNvSpPr>
              <a:spLocks noChangeArrowheads="1"/>
            </p:cNvSpPr>
            <p:nvPr/>
          </p:nvSpPr>
          <p:spPr bwMode="auto">
            <a:xfrm>
              <a:off x="3576" y="1512"/>
              <a:ext cx="1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7" name="Rectangle 933"/>
            <p:cNvSpPr>
              <a:spLocks noChangeArrowheads="1"/>
            </p:cNvSpPr>
            <p:nvPr/>
          </p:nvSpPr>
          <p:spPr bwMode="auto">
            <a:xfrm>
              <a:off x="3576" y="1164"/>
              <a:ext cx="1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6" name="Rectangle 932"/>
            <p:cNvSpPr>
              <a:spLocks noChangeArrowheads="1"/>
            </p:cNvSpPr>
            <p:nvPr/>
          </p:nvSpPr>
          <p:spPr bwMode="auto">
            <a:xfrm>
              <a:off x="3576" y="1134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5" name="Rectangle 931"/>
            <p:cNvSpPr>
              <a:spLocks noChangeArrowheads="1"/>
            </p:cNvSpPr>
            <p:nvPr/>
          </p:nvSpPr>
          <p:spPr bwMode="auto">
            <a:xfrm>
              <a:off x="3576" y="1128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4" name="Rectangle 930"/>
            <p:cNvSpPr>
              <a:spLocks noChangeArrowheads="1"/>
            </p:cNvSpPr>
            <p:nvPr/>
          </p:nvSpPr>
          <p:spPr bwMode="auto">
            <a:xfrm>
              <a:off x="3576" y="1086"/>
              <a:ext cx="18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3" name="Rectangle 929"/>
            <p:cNvSpPr>
              <a:spLocks noChangeArrowheads="1"/>
            </p:cNvSpPr>
            <p:nvPr/>
          </p:nvSpPr>
          <p:spPr bwMode="auto">
            <a:xfrm>
              <a:off x="3576" y="1080"/>
              <a:ext cx="18" cy="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2" name="Rectangle 928"/>
            <p:cNvSpPr>
              <a:spLocks noChangeArrowheads="1"/>
            </p:cNvSpPr>
            <p:nvPr/>
          </p:nvSpPr>
          <p:spPr bwMode="auto">
            <a:xfrm>
              <a:off x="3576" y="1080"/>
              <a:ext cx="18" cy="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1" name="Freeform 927"/>
            <p:cNvSpPr>
              <a:spLocks/>
            </p:cNvSpPr>
            <p:nvPr/>
          </p:nvSpPr>
          <p:spPr bwMode="auto">
            <a:xfrm>
              <a:off x="3576" y="1068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3" name="Rectangle 2882"/>
          <p:cNvSpPr/>
          <p:nvPr/>
        </p:nvSpPr>
        <p:spPr>
          <a:xfrm>
            <a:off x="1295400" y="1396425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Calibri" pitchFamily="34" charset="0"/>
              </a:rPr>
              <a:t>Overview of EPA’s Regional Haze Rule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884" name="Rectangle 7"/>
          <p:cNvSpPr>
            <a:spLocks noChangeArrowheads="1"/>
          </p:cNvSpPr>
          <p:nvPr/>
        </p:nvSpPr>
        <p:spPr bwMode="auto">
          <a:xfrm>
            <a:off x="1219200" y="2133600"/>
            <a:ext cx="693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8925" indent="-288925" algn="l">
              <a:lnSpc>
                <a:spcPct val="95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110000"/>
              <a:buFontTx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Adopted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 1999 - to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address visibility problems in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all156 Class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Areas over next 60 years. 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8925" indent="-288925" algn="l">
              <a:lnSpc>
                <a:spcPct val="95000"/>
              </a:lnSpc>
              <a:spcBef>
                <a:spcPts val="12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Focused on improving 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20% haziest days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protecting 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20% clearest days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all Class I areas.</a:t>
            </a:r>
          </a:p>
          <a:p>
            <a:pPr marL="288925" indent="-288925" algn="l">
              <a:lnSpc>
                <a:spcPct val="95000"/>
              </a:lnSpc>
              <a:spcBef>
                <a:spcPts val="12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State must adopt plans that contain regional strategies to reduce haze from all sources. Strategies can rely on existing/other regulations. 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marL="288925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Major requirement is 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</a:rPr>
              <a:t>BART (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</a:rPr>
              <a:t>est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</a:rPr>
              <a:t>vailable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</a:rPr>
              <a:t>etrofit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</a:rPr>
              <a:t>echnology). 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  </a:t>
            </a:r>
          </a:p>
          <a:p>
            <a:pPr marL="288925" indent="-28892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Progress reports every 5 years - major plan revisions every 10 years.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0" name="Slide Number Placeholder 9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315200" cy="4343400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Adopted in 2010.  Comprehensive analysis of visibility (haze) in Oregon’s 12 Class I areas.</a:t>
            </a:r>
          </a:p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Contains state and regional emission inventory and visibility projections for next 10 yrs (20% best/worst). </a:t>
            </a:r>
          </a:p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For 20% worst days, significant projected reductions by 2018 in 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(“controllable sources”).</a:t>
            </a:r>
          </a:p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Contains DEQ’s BART review, including PGE Boardman controls and visibility improvements.</a:t>
            </a:r>
          </a:p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Progress report commitment (2015).  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Oregon’s Regional Haze Plan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086600" cy="4267200"/>
          </a:xfrm>
        </p:spPr>
        <p:txBody>
          <a:bodyPr>
            <a:no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3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Key part of the RHR.  Retroactive evaluation of visibility impacts in Class I areas from older industrial sources permitted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before 1977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for major sources &gt;250 tons/year of any haze pollutant</a:t>
            </a:r>
          </a:p>
          <a:p>
            <a:pPr marL="288925" indent="-288925">
              <a:spcBef>
                <a:spcPts val="2400"/>
              </a:spcBef>
              <a:buClr>
                <a:srgbClr val="FF0000"/>
              </a:buClr>
              <a:buSzPct val="13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BART determined case-by-case: </a:t>
            </a:r>
          </a:p>
          <a:p>
            <a:pPr marL="574675" lvl="1" eaLnBrk="0" hangingPunct="0">
              <a:spcBef>
                <a:spcPts val="1200"/>
              </a:spcBef>
              <a:buClr>
                <a:srgbClr val="0000FF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Estimate the sources’ visibility impact thru modeling</a:t>
            </a:r>
          </a:p>
          <a:p>
            <a:pPr marL="574675" lvl="1" eaLnBrk="0" hangingPunct="0">
              <a:spcBef>
                <a:spcPts val="1200"/>
              </a:spcBef>
              <a:buClr>
                <a:srgbClr val="0000FF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Does source have “significant” impact over 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574675" lvl="1" eaLnBrk="0" hangingPunct="0">
              <a:spcBef>
                <a:spcPts val="1200"/>
              </a:spcBef>
              <a:buClr>
                <a:srgbClr val="0000FF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If significant, conduct BART control evaluation.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BART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86600" cy="4267200"/>
          </a:xfrm>
        </p:spPr>
        <p:txBody>
          <a:bodyPr>
            <a:no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DEQ evaluated 101 potential BART-eligible sources.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10 sources found BART-eligible.</a:t>
            </a:r>
          </a:p>
          <a:p>
            <a:pPr marL="288925" indent="-288925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5 sources had “significant” impacts &gt;0.5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threshold. 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4 sources took “federally enforceable permit limits” to reduce emissions and impact below 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significance level.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PGE Boardman only source underwent BART review.  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 DEQ BART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15200" cy="4267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PGE Boardman, 600-megawatt coal-fired power plant.  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&gt;25,000 tons annual emissions (mostly 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BART modeling showed impacts &gt;0.5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at 14 Class I areas in OR and WA, and CRGNA.</a:t>
            </a:r>
          </a:p>
          <a:p>
            <a:pPr marL="742950" lvl="2" indent="-342900">
              <a:spcBef>
                <a:spcPts val="6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highest at Mt Hood (4.9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), second highest at the Gorge (3.7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BART Controls summary:</a:t>
            </a:r>
          </a:p>
          <a:p>
            <a:pPr lvl="1">
              <a:spcBef>
                <a:spcPts val="6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Install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controls 2011, 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controls in 2014 &amp; 2018</a:t>
            </a:r>
          </a:p>
          <a:p>
            <a:pPr lvl="1">
              <a:spcBef>
                <a:spcPts val="6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Plant closure end of 2020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PGE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Boardman BART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15200" cy="4343400"/>
          </a:xfrm>
          <a:noFill/>
        </p:spPr>
        <p:txBody>
          <a:bodyPr>
            <a:normAutofit/>
          </a:bodyPr>
          <a:lstStyle/>
          <a:p>
            <a:pPr marL="288925" indent="-288925">
              <a:spcBef>
                <a:spcPts val="1800"/>
              </a:spcBef>
              <a:buClr>
                <a:srgbClr val="FF0000"/>
              </a:buClr>
              <a:buSzPct val="120000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Adopted in 2010.  Very similar to Oregon’s:</a:t>
            </a:r>
          </a:p>
          <a:p>
            <a:pPr marL="625475" lvl="1" indent="-279400"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Comprehensive analysis of haze in 8 Class I areas.</a:t>
            </a:r>
          </a:p>
          <a:p>
            <a:pPr marL="625475" lvl="1" indent="-279400"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Worked with WRAP to develop state and regional emission inventory and visibility projections for 20% best and worst days. </a:t>
            </a:r>
          </a:p>
          <a:p>
            <a:pPr marL="625475" lvl="1" indent="-279400"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WDOE required BART for 7 industries, including TransAlta.</a:t>
            </a:r>
          </a:p>
          <a:p>
            <a:pPr marL="625475" lvl="1" indent="-279400"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BART focused on reducing the impacts of 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NO</a:t>
            </a:r>
            <a:r>
              <a:rPr lang="en-US" baseline="-8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on the 20% worst days.</a:t>
            </a:r>
          </a:p>
          <a:p>
            <a:pPr marL="625475" lvl="1" indent="-279400"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Progress report commitment (2015).  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90000"/>
              <a:buFont typeface="Wingdings" pitchFamily="2" charset="2"/>
              <a:buChar char="Ø"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Washington’s Regional Haze Plan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86600" cy="4267200"/>
          </a:xfrm>
          <a:noFill/>
        </p:spPr>
        <p:txBody>
          <a:bodyPr>
            <a:no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WDOE identified 117 potential BART-eligible sources after screening out those without qualifying emissions or were built after 1977. 26 sources needed detailed evaluations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15 sources found BART-eligible and were modeled</a:t>
            </a:r>
          </a:p>
          <a:p>
            <a:pPr marL="288925" indent="-288925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7 sources had “significant” impacts (&gt;0.5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threshold). 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 sources installed BART controls, one source ceased operation.</a:t>
            </a:r>
          </a:p>
          <a:p>
            <a:pPr marL="168275" indent="-27940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EPA established BART for 3 sources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to impose alternate SO</a:t>
            </a:r>
            <a:r>
              <a:rPr lang="en-US" sz="2000" baseline="-1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One to allow for a better than BART alternative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Washington DOE BART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162800" cy="3810000"/>
          </a:xfrm>
          <a:noFill/>
        </p:spPr>
        <p:txBody>
          <a:bodyPr>
            <a:no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10000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TransAlta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located in Centralia WA - 1300 MW coal fired power plant with 2 identical units.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1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Greater than 0.5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impact at 13 Class I areas within 300 km of its facility.</a:t>
            </a:r>
          </a:p>
          <a:p>
            <a:pPr marL="288925" indent="-288925">
              <a:spcBef>
                <a:spcPts val="1800"/>
              </a:spcBef>
              <a:buClr>
                <a:srgbClr val="FF0000"/>
              </a:buClr>
              <a:buSzPct val="11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BART review limited to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 BART for SO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PM  evaluated and complied with in 2002.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  <a:buSzPct val="11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Resulted in lower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emission limit reflecting change in coal and imposition of SNCR by state law.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Centralia BART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505200" y="2362200"/>
            <a:ext cx="2590800" cy="19812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990600" y="1795462"/>
            <a:ext cx="7467600" cy="4645140"/>
            <a:chOff x="1813807" y="1904999"/>
            <a:chExt cx="6263393" cy="400374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1525150" y="3811723"/>
              <a:ext cx="319771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00" name="Rectangle 77"/>
            <p:cNvSpPr>
              <a:spLocks noChangeArrowheads="1"/>
            </p:cNvSpPr>
            <p:nvPr/>
          </p:nvSpPr>
          <p:spPr bwMode="auto">
            <a:xfrm>
              <a:off x="5274809" y="2623612"/>
              <a:ext cx="2610655" cy="39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2014 </a:t>
              </a:r>
              <a:r>
                <a:rPr lang="en-US" sz="2400" b="1" dirty="0" smtClean="0"/>
                <a:t>(DSI </a:t>
              </a:r>
              <a:r>
                <a:rPr lang="en-US" sz="2400" b="1" dirty="0"/>
                <a:t>SO</a:t>
              </a:r>
              <a:r>
                <a:rPr lang="en-US" sz="2400" b="1" baseline="-10000" dirty="0"/>
                <a:t>2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controls)</a:t>
              </a:r>
              <a:endParaRPr lang="en-US" sz="2400" b="1" dirty="0"/>
            </a:p>
          </p:txBody>
        </p:sp>
        <p:sp>
          <p:nvSpPr>
            <p:cNvPr id="24601" name="Rectangle 44"/>
            <p:cNvSpPr>
              <a:spLocks noChangeArrowheads="1"/>
            </p:cNvSpPr>
            <p:nvPr/>
          </p:nvSpPr>
          <p:spPr bwMode="auto">
            <a:xfrm>
              <a:off x="4174490" y="2167712"/>
              <a:ext cx="2795875" cy="39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2011 </a:t>
              </a:r>
              <a:r>
                <a:rPr lang="en-US" sz="2400" b="1" dirty="0" smtClean="0"/>
                <a:t>(Low-</a:t>
              </a:r>
              <a:r>
                <a:rPr lang="en-US" sz="2400" b="1" dirty="0" err="1" smtClean="0"/>
                <a:t>NO</a:t>
              </a:r>
              <a:r>
                <a:rPr lang="en-US" sz="2800" b="1" baseline="-8000" dirty="0" err="1" smtClean="0"/>
                <a:t>x</a:t>
              </a:r>
              <a:r>
                <a:rPr lang="en-US" sz="2400" b="1" dirty="0" smtClean="0"/>
                <a:t> burners) </a:t>
              </a:r>
              <a:endParaRPr lang="en-US" sz="2400" b="1" dirty="0"/>
            </a:p>
          </p:txBody>
        </p:sp>
        <p:sp>
          <p:nvSpPr>
            <p:cNvPr id="24602" name="TextBox 15"/>
            <p:cNvSpPr txBox="1">
              <a:spLocks noChangeArrowheads="1"/>
            </p:cNvSpPr>
            <p:nvPr/>
          </p:nvSpPr>
          <p:spPr bwMode="auto">
            <a:xfrm>
              <a:off x="4753766" y="5563876"/>
              <a:ext cx="633532" cy="34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charset="0"/>
                  <a:cs typeface="Arial" charset="0"/>
                </a:rPr>
                <a:t>2014</a:t>
              </a:r>
            </a:p>
          </p:txBody>
        </p:sp>
        <p:sp>
          <p:nvSpPr>
            <p:cNvPr id="24603" name="TextBox 12"/>
            <p:cNvSpPr txBox="1">
              <a:spLocks noChangeArrowheads="1"/>
            </p:cNvSpPr>
            <p:nvPr/>
          </p:nvSpPr>
          <p:spPr bwMode="auto">
            <a:xfrm>
              <a:off x="3539435" y="5563876"/>
              <a:ext cx="621647" cy="34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charset="0"/>
                  <a:cs typeface="Arial" charset="0"/>
                </a:rPr>
                <a:t>2011</a:t>
              </a:r>
            </a:p>
          </p:txBody>
        </p:sp>
        <p:cxnSp>
          <p:nvCxnSpPr>
            <p:cNvPr id="24604" name="Straight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4997922" y="5485606"/>
              <a:ext cx="1524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5" name="Straight Connector 63"/>
            <p:cNvCxnSpPr>
              <a:cxnSpLocks noChangeShapeType="1"/>
            </p:cNvCxnSpPr>
            <p:nvPr/>
          </p:nvCxnSpPr>
          <p:spPr bwMode="auto">
            <a:xfrm rot="5400000" flipH="1" flipV="1">
              <a:off x="6274577" y="5485606"/>
              <a:ext cx="152400" cy="158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6" name="Rectangle 34"/>
            <p:cNvSpPr>
              <a:spLocks noChangeArrowheads="1"/>
            </p:cNvSpPr>
            <p:nvPr/>
          </p:nvSpPr>
          <p:spPr bwMode="auto">
            <a:xfrm>
              <a:off x="2687638" y="4862514"/>
              <a:ext cx="57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  <p:sp>
          <p:nvSpPr>
            <p:cNvPr id="24607" name="Rectangle 35"/>
            <p:cNvSpPr>
              <a:spLocks noChangeArrowheads="1"/>
            </p:cNvSpPr>
            <p:nvPr/>
          </p:nvSpPr>
          <p:spPr bwMode="auto">
            <a:xfrm>
              <a:off x="2330450" y="4652963"/>
              <a:ext cx="502345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5,000</a:t>
              </a:r>
              <a:endParaRPr lang="en-US" sz="1800" b="1"/>
            </a:p>
          </p:txBody>
        </p:sp>
        <p:sp>
          <p:nvSpPr>
            <p:cNvPr id="24608" name="Rectangle 36"/>
            <p:cNvSpPr>
              <a:spLocks noChangeArrowheads="1"/>
            </p:cNvSpPr>
            <p:nvPr/>
          </p:nvSpPr>
          <p:spPr bwMode="auto">
            <a:xfrm>
              <a:off x="2232025" y="4043364"/>
              <a:ext cx="613977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10,000</a:t>
              </a:r>
              <a:endParaRPr lang="en-US" sz="1800" b="1"/>
            </a:p>
          </p:txBody>
        </p:sp>
        <p:sp>
          <p:nvSpPr>
            <p:cNvPr id="24609" name="Rectangle 37"/>
            <p:cNvSpPr>
              <a:spLocks noChangeArrowheads="1"/>
            </p:cNvSpPr>
            <p:nvPr/>
          </p:nvSpPr>
          <p:spPr bwMode="auto">
            <a:xfrm>
              <a:off x="2209800" y="3433764"/>
              <a:ext cx="613977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15,000</a:t>
              </a:r>
              <a:endParaRPr lang="en-US" sz="1800" b="1"/>
            </a:p>
          </p:txBody>
        </p:sp>
        <p:sp>
          <p:nvSpPr>
            <p:cNvPr id="24610" name="Rectangle 38"/>
            <p:cNvSpPr>
              <a:spLocks noChangeArrowheads="1"/>
            </p:cNvSpPr>
            <p:nvPr/>
          </p:nvSpPr>
          <p:spPr bwMode="auto">
            <a:xfrm>
              <a:off x="2232025" y="2824163"/>
              <a:ext cx="613977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20,000</a:t>
              </a:r>
              <a:endParaRPr lang="en-US" sz="1800" b="1"/>
            </a:p>
          </p:txBody>
        </p:sp>
        <p:sp>
          <p:nvSpPr>
            <p:cNvPr id="24611" name="Rectangle 39"/>
            <p:cNvSpPr>
              <a:spLocks noChangeArrowheads="1"/>
            </p:cNvSpPr>
            <p:nvPr/>
          </p:nvSpPr>
          <p:spPr bwMode="auto">
            <a:xfrm>
              <a:off x="2232025" y="2209800"/>
              <a:ext cx="613977" cy="30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25,000</a:t>
              </a:r>
              <a:endParaRPr lang="en-US" sz="1800" b="1"/>
            </a:p>
          </p:txBody>
        </p:sp>
        <p:sp>
          <p:nvSpPr>
            <p:cNvPr id="24612" name="Rectangle 46"/>
            <p:cNvSpPr>
              <a:spLocks noChangeArrowheads="1"/>
            </p:cNvSpPr>
            <p:nvPr/>
          </p:nvSpPr>
          <p:spPr bwMode="auto">
            <a:xfrm rot="-5400000">
              <a:off x="334169" y="3384637"/>
              <a:ext cx="3200401" cy="24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Tons/year = SO</a:t>
              </a:r>
              <a:r>
                <a:rPr lang="en-US" sz="1800" b="1" baseline="-10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1800" b="1" dirty="0" err="1">
                  <a:solidFill>
                    <a:srgbClr val="000000"/>
                  </a:solidFill>
                  <a:latin typeface="Arial" charset="0"/>
                </a:rPr>
                <a:t>NO</a:t>
              </a:r>
              <a:r>
                <a:rPr lang="en-US" sz="1600" b="1" dirty="0" err="1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 + PM</a:t>
              </a:r>
              <a:endParaRPr lang="en-US" sz="1800" b="1" dirty="0"/>
            </a:p>
          </p:txBody>
        </p:sp>
        <p:cxnSp>
          <p:nvCxnSpPr>
            <p:cNvPr id="24613" name="Straight Arrow Connector 51"/>
            <p:cNvCxnSpPr>
              <a:cxnSpLocks noChangeShapeType="1"/>
            </p:cNvCxnSpPr>
            <p:nvPr/>
          </p:nvCxnSpPr>
          <p:spPr bwMode="auto">
            <a:xfrm>
              <a:off x="3124200" y="5410200"/>
              <a:ext cx="4953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614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3783590" y="5485606"/>
              <a:ext cx="1524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5" name="Straight Connector 64"/>
            <p:cNvCxnSpPr>
              <a:cxnSpLocks noChangeShapeType="1"/>
            </p:cNvCxnSpPr>
            <p:nvPr/>
          </p:nvCxnSpPr>
          <p:spPr bwMode="auto">
            <a:xfrm flipV="1">
              <a:off x="2971800" y="4800600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6" name="Straight Connector 66"/>
            <p:cNvCxnSpPr>
              <a:cxnSpLocks noChangeShapeType="1"/>
            </p:cNvCxnSpPr>
            <p:nvPr/>
          </p:nvCxnSpPr>
          <p:spPr bwMode="auto">
            <a:xfrm flipV="1">
              <a:off x="2971800" y="4191000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7" name="Straight Connector 68"/>
            <p:cNvCxnSpPr>
              <a:cxnSpLocks noChangeShapeType="1"/>
            </p:cNvCxnSpPr>
            <p:nvPr/>
          </p:nvCxnSpPr>
          <p:spPr bwMode="auto">
            <a:xfrm flipV="1">
              <a:off x="2971800" y="3581400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8" name="Straight Connector 69"/>
            <p:cNvCxnSpPr>
              <a:cxnSpLocks noChangeShapeType="1"/>
            </p:cNvCxnSpPr>
            <p:nvPr/>
          </p:nvCxnSpPr>
          <p:spPr bwMode="auto">
            <a:xfrm flipV="1">
              <a:off x="2971800" y="2971800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9" name="Straight Connector 70"/>
            <p:cNvCxnSpPr>
              <a:cxnSpLocks noChangeShapeType="1"/>
            </p:cNvCxnSpPr>
            <p:nvPr/>
          </p:nvCxnSpPr>
          <p:spPr bwMode="auto">
            <a:xfrm flipV="1">
              <a:off x="2971800" y="2362200"/>
              <a:ext cx="152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579" name="TextBox 15"/>
          <p:cNvSpPr txBox="1">
            <a:spLocks noChangeArrowheads="1"/>
          </p:cNvSpPr>
          <p:nvPr/>
        </p:nvSpPr>
        <p:spPr bwMode="auto">
          <a:xfrm>
            <a:off x="5981700" y="6040437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2018</a:t>
            </a:r>
          </a:p>
        </p:txBody>
      </p:sp>
      <p:sp>
        <p:nvSpPr>
          <p:cNvPr id="24580" name="TextBox 15"/>
          <p:cNvSpPr txBox="1">
            <a:spLocks noChangeArrowheads="1"/>
          </p:cNvSpPr>
          <p:nvPr/>
        </p:nvSpPr>
        <p:spPr bwMode="auto">
          <a:xfrm>
            <a:off x="6934200" y="6040437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2020</a:t>
            </a:r>
          </a:p>
        </p:txBody>
      </p:sp>
      <p:cxnSp>
        <p:nvCxnSpPr>
          <p:cNvPr id="24581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7150101" y="5973762"/>
            <a:ext cx="176212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2" name="TextBox 42"/>
          <p:cNvSpPr txBox="1">
            <a:spLocks noChangeArrowheads="1"/>
          </p:cNvSpPr>
          <p:nvPr/>
        </p:nvSpPr>
        <p:spPr bwMode="auto">
          <a:xfrm>
            <a:off x="2667000" y="2690812"/>
            <a:ext cx="74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0000FF"/>
                </a:solidFill>
                <a:latin typeface="Arial" charset="0"/>
                <a:cs typeface="Arial" charset="0"/>
              </a:rPr>
              <a:t>19%</a:t>
            </a:r>
          </a:p>
        </p:txBody>
      </p:sp>
      <p:sp>
        <p:nvSpPr>
          <p:cNvPr id="24583" name="TextBox 44"/>
          <p:cNvSpPr txBox="1">
            <a:spLocks noChangeArrowheads="1"/>
          </p:cNvSpPr>
          <p:nvPr/>
        </p:nvSpPr>
        <p:spPr bwMode="auto">
          <a:xfrm>
            <a:off x="4051300" y="3471862"/>
            <a:ext cx="74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39%</a:t>
            </a:r>
          </a:p>
        </p:txBody>
      </p:sp>
      <p:sp>
        <p:nvSpPr>
          <p:cNvPr id="24584" name="TextBox 46"/>
          <p:cNvSpPr txBox="1">
            <a:spLocks noChangeArrowheads="1"/>
          </p:cNvSpPr>
          <p:nvPr/>
        </p:nvSpPr>
        <p:spPr bwMode="auto">
          <a:xfrm>
            <a:off x="2667000" y="3014662"/>
            <a:ext cx="135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reduction</a:t>
            </a:r>
            <a:endParaRPr lang="en-US" sz="20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025900" y="3733800"/>
            <a:ext cx="135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reduction</a:t>
            </a:r>
            <a:endParaRPr lang="en-US" sz="20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586" name="Straight Arrow Connector 49"/>
          <p:cNvCxnSpPr>
            <a:cxnSpLocks noChangeShapeType="1"/>
          </p:cNvCxnSpPr>
          <p:nvPr/>
        </p:nvCxnSpPr>
        <p:spPr bwMode="auto">
          <a:xfrm rot="10800000" flipV="1">
            <a:off x="3505200" y="2481262"/>
            <a:ext cx="304800" cy="1524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7" name="Straight Arrow Connector 50"/>
          <p:cNvCxnSpPr>
            <a:cxnSpLocks noChangeShapeType="1"/>
          </p:cNvCxnSpPr>
          <p:nvPr/>
        </p:nvCxnSpPr>
        <p:spPr bwMode="auto">
          <a:xfrm rot="10800000" flipV="1">
            <a:off x="4876800" y="3014662"/>
            <a:ext cx="304800" cy="1524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1163637"/>
            <a:ext cx="8382000" cy="1089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Schedule for BART control installation   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589" name="Rectangle 77"/>
          <p:cNvSpPr>
            <a:spLocks noChangeArrowheads="1"/>
          </p:cNvSpPr>
          <p:nvPr/>
        </p:nvSpPr>
        <p:spPr bwMode="auto">
          <a:xfrm>
            <a:off x="7180263" y="4619625"/>
            <a:ext cx="12017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/>
              <a:t>2020 closure</a:t>
            </a:r>
          </a:p>
        </p:txBody>
      </p:sp>
      <p:sp>
        <p:nvSpPr>
          <p:cNvPr id="24590" name="Freeform 45"/>
          <p:cNvSpPr>
            <a:spLocks/>
          </p:cNvSpPr>
          <p:nvPr/>
        </p:nvSpPr>
        <p:spPr bwMode="auto">
          <a:xfrm>
            <a:off x="2514600" y="2335212"/>
            <a:ext cx="4710113" cy="3444875"/>
          </a:xfrm>
          <a:custGeom>
            <a:avLst/>
            <a:gdLst>
              <a:gd name="T0" fmla="*/ 0 w 4709786"/>
              <a:gd name="T1" fmla="*/ 0 h 3444658"/>
              <a:gd name="T2" fmla="*/ 939908 w 4709786"/>
              <a:gd name="T3" fmla="*/ 0 h 3444658"/>
              <a:gd name="T4" fmla="*/ 939908 w 4709786"/>
              <a:gd name="T5" fmla="*/ 614048 h 3444658"/>
              <a:gd name="T6" fmla="*/ 2305909 w 4709786"/>
              <a:gd name="T7" fmla="*/ 614048 h 3444658"/>
              <a:gd name="T8" fmla="*/ 2305909 w 4709786"/>
              <a:gd name="T9" fmla="*/ 1290748 h 3444658"/>
              <a:gd name="T10" fmla="*/ 3872432 w 4709786"/>
              <a:gd name="T11" fmla="*/ 1290748 h 3444658"/>
              <a:gd name="T12" fmla="*/ 3872432 w 4709786"/>
              <a:gd name="T13" fmla="*/ 1704289 h 3444658"/>
              <a:gd name="T14" fmla="*/ 4712081 w 4709786"/>
              <a:gd name="T15" fmla="*/ 1704289 h 3444658"/>
              <a:gd name="T16" fmla="*/ 4712081 w 4709786"/>
              <a:gd name="T17" fmla="*/ 3446171 h 3444658"/>
              <a:gd name="T18" fmla="*/ 4712081 w 4709786"/>
              <a:gd name="T19" fmla="*/ 3446171 h 34446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09786"/>
              <a:gd name="T31" fmla="*/ 0 h 3444658"/>
              <a:gd name="T32" fmla="*/ 4709786 w 4709786"/>
              <a:gd name="T33" fmla="*/ 3444658 h 34446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09786" h="3444658">
                <a:moveTo>
                  <a:pt x="0" y="0"/>
                </a:moveTo>
                <a:lnTo>
                  <a:pt x="939452" y="0"/>
                </a:lnTo>
                <a:lnTo>
                  <a:pt x="939452" y="613775"/>
                </a:lnTo>
                <a:lnTo>
                  <a:pt x="2304789" y="613775"/>
                </a:lnTo>
                <a:lnTo>
                  <a:pt x="2304789" y="1290181"/>
                </a:lnTo>
                <a:lnTo>
                  <a:pt x="3870542" y="1290181"/>
                </a:lnTo>
                <a:lnTo>
                  <a:pt x="3870542" y="1703540"/>
                </a:lnTo>
                <a:lnTo>
                  <a:pt x="4709786" y="1703540"/>
                </a:lnTo>
                <a:lnTo>
                  <a:pt x="4709786" y="3444658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TextBox 44"/>
          <p:cNvSpPr txBox="1">
            <a:spLocks noChangeArrowheads="1"/>
          </p:cNvSpPr>
          <p:nvPr/>
        </p:nvSpPr>
        <p:spPr bwMode="auto">
          <a:xfrm>
            <a:off x="5638800" y="4005262"/>
            <a:ext cx="749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>
                <a:solidFill>
                  <a:srgbClr val="FF0000"/>
                </a:solidFill>
                <a:latin typeface="Arial" charset="0"/>
                <a:cs typeface="Arial" charset="0"/>
              </a:rPr>
              <a:t>48%</a:t>
            </a:r>
          </a:p>
        </p:txBody>
      </p:sp>
      <p:sp>
        <p:nvSpPr>
          <p:cNvPr id="24592" name="TextBox 47"/>
          <p:cNvSpPr txBox="1">
            <a:spLocks noChangeArrowheads="1"/>
          </p:cNvSpPr>
          <p:nvPr/>
        </p:nvSpPr>
        <p:spPr bwMode="auto">
          <a:xfrm>
            <a:off x="5638800" y="42672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reduction</a:t>
            </a:r>
            <a:endParaRPr lang="en-US" sz="1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4" name="Rectangle 77"/>
          <p:cNvSpPr>
            <a:spLocks noChangeArrowheads="1"/>
          </p:cNvSpPr>
          <p:nvPr/>
        </p:nvSpPr>
        <p:spPr bwMode="auto">
          <a:xfrm>
            <a:off x="6400800" y="3248025"/>
            <a:ext cx="2362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2018 </a:t>
            </a:r>
            <a:r>
              <a:rPr lang="en-US" sz="2400" b="1" dirty="0" smtClean="0">
                <a:solidFill>
                  <a:srgbClr val="FF0000"/>
                </a:solidFill>
              </a:rPr>
              <a:t>(DSI </a:t>
            </a:r>
            <a:r>
              <a:rPr lang="en-US" sz="2400" b="1" dirty="0">
                <a:solidFill>
                  <a:srgbClr val="FF0000"/>
                </a:solidFill>
              </a:rPr>
              <a:t>lower SO</a:t>
            </a:r>
            <a:r>
              <a:rPr lang="en-US" sz="2400" b="1" baseline="-1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limit)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4"/>
          <p:cNvSpPr txBox="1">
            <a:spLocks noChangeArrowheads="1"/>
          </p:cNvSpPr>
          <p:nvPr/>
        </p:nvSpPr>
        <p:spPr bwMode="auto">
          <a:xfrm>
            <a:off x="3657600" y="4868863"/>
            <a:ext cx="1524000" cy="769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DSI 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pilot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+mj-lt"/>
                <a:cs typeface="Arial" charset="0"/>
              </a:rPr>
              <a:t>Study</a:t>
            </a:r>
            <a:endParaRPr lang="en-US" sz="24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24597" name="Diamond 52"/>
          <p:cNvSpPr>
            <a:spLocks noChangeArrowheads="1"/>
          </p:cNvSpPr>
          <p:nvPr/>
        </p:nvSpPr>
        <p:spPr bwMode="auto">
          <a:xfrm>
            <a:off x="6248400" y="3395662"/>
            <a:ext cx="152400" cy="15240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98" name="Diamond 53"/>
          <p:cNvSpPr>
            <a:spLocks noChangeArrowheads="1"/>
          </p:cNvSpPr>
          <p:nvPr/>
        </p:nvSpPr>
        <p:spPr bwMode="auto">
          <a:xfrm>
            <a:off x="3733800" y="5029200"/>
            <a:ext cx="152400" cy="15240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on PGE Boardman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6256783" y="5207913"/>
            <a:ext cx="9060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100%</a:t>
            </a:r>
            <a:endParaRPr lang="en-US" sz="22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67400" y="5486400"/>
            <a:ext cx="135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reduction</a:t>
            </a:r>
            <a:endParaRPr lang="en-US" sz="20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648200"/>
            <a:ext cx="7391400" cy="457200"/>
          </a:xfrm>
          <a:prstGeom prst="rect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858000" cy="1295400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Schedule for emission reductions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visibility improvements</a:t>
            </a:r>
          </a:p>
          <a:p>
            <a:pPr algn="ctr">
              <a:spcBef>
                <a:spcPts val="600"/>
              </a:spcBef>
              <a:buClr>
                <a:srgbClr val="FF0000"/>
              </a:buClr>
              <a:buSzPct val="120000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8" y="2514600"/>
          <a:ext cx="7391402" cy="3505200"/>
        </p:xfrm>
        <a:graphic>
          <a:graphicData uri="http://schemas.openxmlformats.org/drawingml/2006/table">
            <a:tbl>
              <a:tblPr/>
              <a:tblGrid>
                <a:gridCol w="2057401"/>
                <a:gridCol w="1981200"/>
                <a:gridCol w="1676400"/>
                <a:gridCol w="1676401"/>
              </a:tblGrid>
              <a:tr h="1153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BART 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controls timetable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Emission 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reduction tons/year (%)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Mt. Hood Visibility 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Improvement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)*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Gorge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Visibility </a:t>
                      </a: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Improvement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)*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r>
                        <a:rPr lang="en-US" sz="14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(year adopted)</a:t>
                      </a:r>
                      <a:endParaRPr lang="en-US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July 2011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4,800    (</a:t>
                      </a: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.92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July 2014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9,900    (39%)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1.83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July 2018 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12,400  (</a:t>
                      </a: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1.95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 </a:t>
                      </a:r>
                      <a:r>
                        <a:rPr lang="en-US" sz="20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25,500  (</a:t>
                      </a: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3.71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on PGE Boardman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096000"/>
            <a:ext cx="322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*modeling conducted by </a:t>
            </a:r>
            <a:r>
              <a:rPr lang="en-US" i="1" dirty="0" smtClean="0"/>
              <a:t>ODEQ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48"/>
          <p:cNvSpPr>
            <a:spLocks noGrp="1"/>
          </p:cNvSpPr>
          <p:nvPr>
            <p:ph idx="1"/>
          </p:nvPr>
        </p:nvSpPr>
        <p:spPr>
          <a:xfrm>
            <a:off x="1219200" y="2179637"/>
            <a:ext cx="6934200" cy="4068763"/>
          </a:xfrm>
        </p:spPr>
        <p:txBody>
          <a:bodyPr>
            <a:normAutofit/>
          </a:bodyPr>
          <a:lstStyle/>
          <a:p>
            <a:pPr marL="288925" indent="-288925">
              <a:spcBef>
                <a:spcPts val="1200"/>
              </a:spcBef>
              <a:buClr>
                <a:srgbClr val="FF0000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All BART required controls installed, operating, and meeting emission limits.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One unit scheduled to cease operation by Dec. 31, 2020.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Other unit scheduled to cease operation by Dec. 31, 2025.</a:t>
            </a:r>
          </a:p>
          <a:p>
            <a:pPr marL="288925" indent="-288925">
              <a:spcBef>
                <a:spcPts val="1200"/>
              </a:spcBef>
              <a:buClr>
                <a:srgbClr val="FF0000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One unit may be replaced by a new natural gas turbine plant by 2025.</a:t>
            </a:r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1163637"/>
            <a:ext cx="8382000" cy="1089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BART control installation   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on Centralia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Plant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on Centralia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Plant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90600" y="1371600"/>
            <a:ext cx="6858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Schedule for emission reductions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visibility improvements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572000"/>
            <a:ext cx="7696200" cy="4572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2484193"/>
          <a:ext cx="7696202" cy="3764207"/>
        </p:xfrm>
        <a:graphic>
          <a:graphicData uri="http://schemas.openxmlformats.org/drawingml/2006/table">
            <a:tbl>
              <a:tblPr/>
              <a:tblGrid>
                <a:gridCol w="2438400"/>
                <a:gridCol w="1828800"/>
                <a:gridCol w="1676402"/>
                <a:gridCol w="1752600"/>
              </a:tblGrid>
              <a:tr h="1150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BART 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controls timetable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en-US" sz="2400" b="1" baseline="-1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Emission reduction tons/year (%)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Mt. Hood Visibility 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Improvement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)*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Gorge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Visibility </a:t>
                      </a: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Improvement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)*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33498">
                <a:tc>
                  <a:txBody>
                    <a:bodyPr/>
                    <a:lstStyle/>
                    <a:p>
                      <a:pPr marL="115888" marR="0" indent="-587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2000-2005 baseline</a:t>
                      </a:r>
                      <a:endParaRPr lang="en-US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58811">
                <a:tc>
                  <a:txBody>
                    <a:bodyPr/>
                    <a:lstStyle/>
                    <a:p>
                      <a:pPr marL="115888" marR="0" indent="-587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r>
                        <a:rPr lang="en-US" sz="20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(Flex Fuels)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3,139 (20%)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5443220" algn="dec"/>
                        </a:tabLst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0.80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429273">
                <a:tc>
                  <a:txBody>
                    <a:bodyPr/>
                    <a:lstStyle/>
                    <a:p>
                      <a:pPr marL="115888" marR="0" indent="-5873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 (SNCR)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7,895 (50%)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1.10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572362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</a:t>
                      </a:r>
                      <a:r>
                        <a:rPr lang="en-US" sz="20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2020 -</a:t>
                      </a:r>
                      <a:r>
                        <a:rPr lang="en-US" sz="16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one unit shutdown</a:t>
                      </a:r>
                      <a:endParaRPr lang="en-US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11,795 (75%)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1.82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  <a:tr h="651063">
                <a:tc>
                  <a:txBody>
                    <a:bodyPr/>
                    <a:lstStyle/>
                    <a:p>
                      <a:pPr marL="571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 </a:t>
                      </a:r>
                      <a:r>
                        <a:rPr lang="en-US" sz="20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</a:t>
                      </a:r>
                      <a:r>
                        <a:rPr lang="en-US" sz="16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second unit shutdown</a:t>
                      </a:r>
                      <a:endParaRPr lang="en-US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154045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15,695 (100%)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5443220" algn="dec"/>
                        </a:tabLst>
                      </a:pPr>
                      <a:r>
                        <a:rPr lang="en-US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3.47</a:t>
                      </a:r>
                      <a:endParaRPr lang="en-US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2.54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99772" y="6260068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*modeling conducted by </a:t>
            </a:r>
            <a:r>
              <a:rPr lang="en-US" i="1" dirty="0" err="1" smtClean="0"/>
              <a:t>TransAlta</a:t>
            </a:r>
            <a:r>
              <a:rPr lang="en-US" i="1" dirty="0" smtClean="0"/>
              <a:t>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Update to the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3152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spcAft>
                <a:spcPts val="600"/>
              </a:spcAft>
              <a:buSzPct val="90000"/>
              <a:defRPr/>
            </a:pPr>
            <a:r>
              <a:rPr lang="en-US" sz="2400" b="1" i="1" dirty="0" smtClean="0">
                <a:latin typeface="+mj-lt"/>
                <a:cs typeface="Arial" pitchFamily="34" charset="0"/>
              </a:rPr>
              <a:t>Presentation Outline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Recap of DEQ/SWCAA presentation to Commission on 9/9/14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“Visibility 101”- what is visibility &amp; regional haze?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 of past Gorge air quality/visibility study (2004-2011)</a:t>
            </a:r>
          </a:p>
          <a:p>
            <a:pPr marL="682625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Gorge visibility trends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OR/WA Regional Haze Plans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Update on PGE Boardman &amp; Centralia BART 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Update on upcoming regional haze work</a:t>
            </a:r>
          </a:p>
          <a:p>
            <a:pPr marL="682625" lvl="0" indent="-452438">
              <a:spcBef>
                <a:spcPts val="600"/>
              </a:spcBef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 up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267200"/>
          </a:xfrm>
        </p:spPr>
        <p:txBody>
          <a:bodyPr lIns="90488" tIns="44450" rIns="90488" bIns="44450">
            <a:noAutofit/>
          </a:bodyPr>
          <a:lstStyle/>
          <a:p>
            <a:pPr marL="631825" indent="-344488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RH Progress reports due 5 years after submittal to EPA of first RH plan.  OR and WA reports due in 2015.</a:t>
            </a:r>
          </a:p>
          <a:p>
            <a:pPr marL="631825" indent="-344488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Progress report requirements under 40 CFR 51.308(g):   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update on implementation of all measures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summarize emissions reductions and visibility trends  last 5 years 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analysis of significant changes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statement of adequacy of existing plan 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review monitoring strategy</a:t>
            </a:r>
          </a:p>
          <a:p>
            <a:pPr marL="914400" lvl="1" indent="-287338">
              <a:spcBef>
                <a:spcPts val="8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FLM consultation </a:t>
            </a:r>
          </a:p>
          <a:p>
            <a:pPr marL="631825" indent="-285750"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2015 RH Progress Report Requirements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lu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63" y="2895600"/>
            <a:ext cx="4139637" cy="274320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7" descr="ColumbiaGorgepoor2+.jpg"/>
          <p:cNvPicPr>
            <a:picLocks noChangeAspect="1"/>
          </p:cNvPicPr>
          <p:nvPr/>
        </p:nvPicPr>
        <p:blipFill>
          <a:blip r:embed="rId3" cstate="print">
            <a:lum bright="-4000" contrast="37000"/>
          </a:blip>
          <a:stretch>
            <a:fillRect/>
          </a:stretch>
        </p:blipFill>
        <p:spPr>
          <a:xfrm>
            <a:off x="4648200" y="2895600"/>
            <a:ext cx="4132016" cy="274320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Visibility 101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188" y="2971800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cs typeface="Arial" pitchFamily="34" charset="0"/>
              </a:rPr>
              <a:t>Good visibility = &gt; 100 mi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374331" y="2971800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Bad visibility = &lt; 25 mi</a:t>
            </a:r>
            <a:endParaRPr lang="en-US" sz="24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127" y="5715000"/>
            <a:ext cx="4189673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  <a:cs typeface="Arial" pitchFamily="34" charset="0"/>
              </a:rPr>
              <a:t>Looking East from Vista House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24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48131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Bef>
                <a:spcPts val="1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Visibility is “how far” and “how well” you can see a distant object.  </a:t>
            </a:r>
          </a:p>
          <a:p>
            <a:pPr marL="173038" indent="-173038">
              <a:spcBef>
                <a:spcPts val="12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Scientifically: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light scattering + light absorption = light extinction.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3364468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(or 9 </a:t>
            </a:r>
            <a:r>
              <a:rPr lang="en-US" b="1" dirty="0" err="1" smtClean="0"/>
              <a:t>deciview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3352800"/>
            <a:ext cx="171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(or 23 </a:t>
            </a:r>
            <a:r>
              <a:rPr lang="en-US" b="1" dirty="0" err="1" smtClean="0"/>
              <a:t>deciview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391400" cy="4572000"/>
          </a:xfrm>
        </p:spPr>
        <p:txBody>
          <a:bodyPr lIns="90488" tIns="44450" rIns="90488" bIns="44450">
            <a:noAutofit/>
          </a:bodyPr>
          <a:lstStyle/>
          <a:p>
            <a:pPr marL="288925" lvl="0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Both states - no degradation of the 20% best days.</a:t>
            </a:r>
          </a:p>
          <a:p>
            <a:pPr marL="288925" lvl="0" indent="-2889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Both states are seeing: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Improvement of the 20% worst days – recent high wildfire years adversely affecting improvement trend. 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Emission reductions due to BART to date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 both states, continuing to see significant reductions in SO</a:t>
            </a:r>
            <a:r>
              <a:rPr lang="en-US" sz="2200" baseline="-1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aseline="-8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due to existing AQ regulations.   </a:t>
            </a:r>
          </a:p>
          <a:p>
            <a:pPr marL="568325" lvl="1" indent="-2794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Additional visibility improvements expected from new regulations, such as low-sulfur fuel requirements for offshore shipping.</a:t>
            </a:r>
          </a:p>
          <a:p>
            <a:pPr marL="631825" indent="-344488">
              <a:spcBef>
                <a:spcPts val="1200"/>
              </a:spcBef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631825" indent="-285750"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Preview of OR and WA 2015 Progress Reports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4267200"/>
          </a:xfrm>
        </p:spPr>
        <p:txBody>
          <a:bodyPr lIns="90488" tIns="44450" rIns="90488" bIns="44450">
            <a:noAutofit/>
          </a:bodyPr>
          <a:lstStyle/>
          <a:p>
            <a:pPr marL="574675" indent="-29210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All states must review and revise first RH plans.</a:t>
            </a:r>
          </a:p>
          <a:p>
            <a:pPr marL="574675" indent="-29210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Meet the requirements of 40 CFR 51.308(f):   </a:t>
            </a:r>
          </a:p>
          <a:p>
            <a:pPr marL="855663" lvl="1" indent="-280988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Described visibility improvements made to date.</a:t>
            </a:r>
          </a:p>
          <a:p>
            <a:pPr marL="855663" lvl="1" indent="-280988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Develop new 10-year strategy to make reasonable progress.  </a:t>
            </a:r>
          </a:p>
          <a:p>
            <a:pPr marL="855663" lvl="1" indent="-280988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Additional measures needed to improve visibility.</a:t>
            </a:r>
          </a:p>
          <a:p>
            <a:pPr marL="855663" lvl="1" indent="-280988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Include visibility projections for each Class I area.</a:t>
            </a:r>
          </a:p>
          <a:p>
            <a:pPr marL="855663" lvl="1" indent="-280988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FLM consultation. </a:t>
            </a:r>
          </a:p>
          <a:p>
            <a:pPr marL="631825" indent="-285750"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2018 Comprehensive review/revision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Oregon/Washington RH Plans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105400" cy="1676400"/>
          </a:xfrm>
        </p:spPr>
        <p:txBody>
          <a:bodyPr>
            <a:normAutofit/>
          </a:bodyPr>
          <a:lstStyle/>
          <a:p>
            <a:pPr marL="346075" indent="-3460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Good air quality in Gorge will continue to benefit visibility.</a:t>
            </a:r>
          </a:p>
          <a:p>
            <a:pPr marL="346075" indent="-346075">
              <a:lnSpc>
                <a:spcPct val="95000"/>
              </a:lnSpc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Slight improving trend to continue despite regional growth pressures.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n-US" sz="2200" dirty="0" smtClean="0"/>
          </a:p>
        </p:txBody>
      </p:sp>
      <p:pic>
        <p:nvPicPr>
          <p:cNvPr id="7" name="Picture 6" descr="Gorge picb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599" y="1524000"/>
            <a:ext cx="2743201" cy="17526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Gorge Visibility Summary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3352800"/>
            <a:ext cx="7162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There are visibility benefits from Regional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Haze Program (e.g.,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Boardman BART) and long-term strategy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improve haze in Oregon/Washington.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marL="346075" marR="0" lvl="0" indent="-3460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Add’l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enefits from on-going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multitude of existing air quality state and federal programs to meet and protect public health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rge picb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495" y="762001"/>
            <a:ext cx="7036906" cy="4495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312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you!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" y="51816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486399"/>
            <a:ext cx="457200" cy="1045029"/>
          </a:xfrm>
          <a:prstGeom prst="rect">
            <a:avLst/>
          </a:prstGeom>
        </p:spPr>
      </p:pic>
      <p:pic>
        <p:nvPicPr>
          <p:cNvPr id="9" name="Picture 2" descr="http://www.swcleanair.org/images/banner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486399"/>
            <a:ext cx="1208942" cy="838201"/>
          </a:xfrm>
          <a:prstGeom prst="rect">
            <a:avLst/>
          </a:prstGeom>
          <a:noFill/>
        </p:spPr>
      </p:pic>
      <p:pic>
        <p:nvPicPr>
          <p:cNvPr id="11" name="Picture 10" descr="WDOE logo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5486400"/>
            <a:ext cx="1143000" cy="762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66800" y="5486400"/>
            <a:ext cx="4267200" cy="990600"/>
          </a:xfrm>
          <a:prstGeom prst="rect">
            <a:avLst/>
          </a:prstGeom>
          <a:solidFill>
            <a:srgbClr val="3F8D6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115888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Oregon Department of Environmental Quality</a:t>
            </a:r>
          </a:p>
          <a:p>
            <a:pPr marL="115888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Washington Department of Ecology</a:t>
            </a:r>
          </a:p>
          <a:p>
            <a:pPr marL="115888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Washington Southwest Clean Air Agency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391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What is </a:t>
            </a:r>
            <a:r>
              <a:rPr lang="en-US" sz="3200" b="1" dirty="0" err="1" smtClean="0"/>
              <a:t>Deciview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dv</a:t>
            </a:r>
            <a:r>
              <a:rPr lang="en-US" sz="3200" b="1" dirty="0" smtClean="0"/>
              <a:t>)?</a:t>
            </a:r>
            <a:endParaRPr lang="en-US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Visibility 101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3000" y="3886200"/>
            <a:ext cx="662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err="1" smtClean="0">
                <a:latin typeface="+mj-lt"/>
                <a:ea typeface="+mj-ea"/>
                <a:cs typeface="+mj-cs"/>
              </a:rPr>
              <a:t>Deciview</a:t>
            </a:r>
            <a:r>
              <a:rPr lang="en-US" sz="2800" i="1" noProof="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800" i="1" noProof="0" dirty="0" err="1" smtClean="0">
                <a:latin typeface="+mj-lt"/>
                <a:ea typeface="+mj-ea"/>
                <a:cs typeface="+mj-cs"/>
              </a:rPr>
              <a:t>dv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2800" i="1" noProof="0" dirty="0" smtClean="0">
                <a:latin typeface="+mj-lt"/>
                <a:ea typeface="+mj-ea"/>
                <a:cs typeface="+mj-cs"/>
              </a:rPr>
              <a:t> vs. Viewing Distance (mi)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1066800" y="2057400"/>
            <a:ext cx="6858000" cy="17526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/>
          <a:p>
            <a:pPr marL="288925" marR="0" lvl="0" indent="-2889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Similar to “decibel” for sound - based on what is a “perceptible” change to the naked eye.</a:t>
            </a:r>
          </a:p>
          <a:p>
            <a:pPr marL="625475" marR="0" lvl="0" indent="-3365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deciview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perceptible to most people.</a:t>
            </a:r>
          </a:p>
          <a:p>
            <a:pPr marL="625475" marR="0" lvl="0" indent="-3365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0.5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deciview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“limit of perceptible change”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4572000"/>
          <a:ext cx="6248400" cy="1371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81050"/>
                <a:gridCol w="781050"/>
                <a:gridCol w="781050"/>
                <a:gridCol w="781050"/>
                <a:gridCol w="781050"/>
                <a:gridCol w="781050"/>
                <a:gridCol w="781050"/>
                <a:gridCol w="78105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dv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mi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250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160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90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35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4-5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1-2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3962400"/>
            <a:ext cx="7010400" cy="236220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143000"/>
            <a:ext cx="5486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cs typeface="Arial" pitchFamily="34" charset="0"/>
              </a:rPr>
              <a:t>What is Regional Haze?</a:t>
            </a:r>
          </a:p>
        </p:txBody>
      </p:sp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010400" cy="3962400"/>
          </a:xfrm>
        </p:spPr>
        <p:txBody>
          <a:bodyPr lIns="90488" tIns="44450" rIns="90488" bIns="44450">
            <a:noAutofit/>
          </a:bodyPr>
          <a:lstStyle/>
          <a:p>
            <a:pPr marL="231775" indent="-2317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Air pollution from many sources over large regions that travels into national parks and wilderness areas and affects visibility (the scenic view). </a:t>
            </a:r>
          </a:p>
          <a:p>
            <a:pPr marL="231775" indent="-2317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Small amounts of air pollution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(well below health standards) have significant effect on visibility.  </a:t>
            </a:r>
          </a:p>
          <a:p>
            <a:pPr marL="231775" indent="-2317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best visibility is over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 miles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 Limited by the natural light scattering in the atmosphere.</a:t>
            </a:r>
          </a:p>
          <a:p>
            <a:pPr marL="231775" lvl="1" indent="-2317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Natural sources also contribute to haze - wildfire, dust, sea salt.</a:t>
            </a:r>
          </a:p>
          <a:p>
            <a:pPr marL="631825" indent="-6350">
              <a:buSzPct val="120000"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631825" indent="-522288" eaLnBrk="1" hangingPunct="1">
              <a:lnSpc>
                <a:spcPct val="105000"/>
              </a:lnSpc>
              <a:spcBef>
                <a:spcPct val="75000"/>
              </a:spcBef>
              <a:buSzPct val="130000"/>
              <a:buFont typeface="Wingdings" pitchFamily="2" charset="2"/>
              <a:buChar char="v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Visibility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101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9413</TotalTime>
  <Words>4449</Words>
  <Application>Microsoft Office PowerPoint</Application>
  <PresentationFormat>On-screen Show (4:3)</PresentationFormat>
  <Paragraphs>835</Paragraphs>
  <Slides>73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Office Theme</vt:lpstr>
      <vt:lpstr>Presentation</vt:lpstr>
      <vt:lpstr>Worksheet</vt:lpstr>
      <vt:lpstr>Columbia River Gorge Commission Meeting</vt:lpstr>
      <vt:lpstr>Slide 2</vt:lpstr>
      <vt:lpstr>Slide 3</vt:lpstr>
      <vt:lpstr>9/9/14 Meeting Recap</vt:lpstr>
      <vt:lpstr>9/9/14 Meeting Recap</vt:lpstr>
      <vt:lpstr>Slide 6</vt:lpstr>
      <vt:lpstr>Slide 7</vt:lpstr>
      <vt:lpstr>What is Deciview (dv)?</vt:lpstr>
      <vt:lpstr>What is Regional Haze?</vt:lpstr>
      <vt:lpstr>Slide 10</vt:lpstr>
      <vt:lpstr>Slide 11</vt:lpstr>
      <vt:lpstr>Slide 12</vt:lpstr>
      <vt:lpstr>Slide 13</vt:lpstr>
      <vt:lpstr> Primary Pollutants Causing Haze</vt:lpstr>
      <vt:lpstr>Slide 15</vt:lpstr>
      <vt:lpstr>Slide 16</vt:lpstr>
      <vt:lpstr>Slide 17</vt:lpstr>
      <vt:lpstr>Slide 18</vt:lpstr>
      <vt:lpstr>Slide 19</vt:lpstr>
      <vt:lpstr>Gorge Air Study Participants</vt:lpstr>
      <vt:lpstr>Slide 21</vt:lpstr>
      <vt:lpstr>Modeling Domain</vt:lpstr>
      <vt:lpstr>Slide 23</vt:lpstr>
      <vt:lpstr>Monitoring Results</vt:lpstr>
      <vt:lpstr>Study Findings</vt:lpstr>
      <vt:lpstr>August 2004 Episode from Science Summary Report P 53</vt:lpstr>
      <vt:lpstr>November 2004 Episode from Science Summary Report P 48</vt:lpstr>
      <vt:lpstr>Study Findings</vt:lpstr>
      <vt:lpstr>Source Contributions for August 2004 from Gorge Strategy Document 2011</vt:lpstr>
      <vt:lpstr>Source Contributions for November 2004 from Gorge Strategy Document 2011</vt:lpstr>
      <vt:lpstr>Local and Distant Contribution</vt:lpstr>
      <vt:lpstr>Current rules &amp; programs addressing the major contributing sources</vt:lpstr>
      <vt:lpstr>Current rules &amp; programs addressing the major contributing sources</vt:lpstr>
      <vt:lpstr>Current rules &amp; programs addressing the major contributing sources</vt:lpstr>
      <vt:lpstr>Study Findings</vt:lpstr>
      <vt:lpstr>Study Conclusions</vt:lpstr>
      <vt:lpstr>Gorge Study Resources</vt:lpstr>
      <vt:lpstr>List of key Gorge Studies </vt:lpstr>
      <vt:lpstr>Slide 39</vt:lpstr>
      <vt:lpstr>Gorge Visibility Monitoring</vt:lpstr>
      <vt:lpstr>Slide 41</vt:lpstr>
      <vt:lpstr>Gorge Visibility Trends</vt:lpstr>
      <vt:lpstr>Gorge Visibility Trends</vt:lpstr>
      <vt:lpstr>Gorge Visibility Trends</vt:lpstr>
      <vt:lpstr>Gorge Visibility Trends</vt:lpstr>
      <vt:lpstr>Gorge Visibility Trends</vt:lpstr>
      <vt:lpstr>Gorge Visibility Trends</vt:lpstr>
      <vt:lpstr>Gorge Visibility Trends</vt:lpstr>
      <vt:lpstr>Slide 49</vt:lpstr>
      <vt:lpstr>Oregon/Washington RH Plans</vt:lpstr>
      <vt:lpstr>What’s a Class I Area?</vt:lpstr>
      <vt:lpstr>Slide 52</vt:lpstr>
      <vt:lpstr>Slide 53</vt:lpstr>
      <vt:lpstr>Slide 54</vt:lpstr>
      <vt:lpstr>Oregon/Washington RH Plans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Preview of OR and WA 2015 Progress Reports</vt:lpstr>
      <vt:lpstr>2018 Comprehensive review/revision</vt:lpstr>
      <vt:lpstr>Slide 72</vt:lpstr>
      <vt:lpstr>Slide 73</vt:lpstr>
    </vt:vector>
  </TitlesOfParts>
  <Company>State of Oregon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</dc:title>
  <dc:creator>State of Oregon</dc:creator>
  <cp:lastModifiedBy>Brian Finneran</cp:lastModifiedBy>
  <cp:revision>837</cp:revision>
  <dcterms:created xsi:type="dcterms:W3CDTF">2012-12-04T19:19:06Z</dcterms:created>
  <dcterms:modified xsi:type="dcterms:W3CDTF">2015-01-12T20:18:32Z</dcterms:modified>
</cp:coreProperties>
</file>